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 id="2147483681" r:id="rId3"/>
  </p:sldMasterIdLst>
  <p:notesMasterIdLst>
    <p:notesMasterId r:id="rId25"/>
  </p:notesMasterIdLst>
  <p:sldIdLst>
    <p:sldId id="256" r:id="rId4"/>
    <p:sldId id="258" r:id="rId5"/>
    <p:sldId id="257" r:id="rId6"/>
    <p:sldId id="259" r:id="rId7"/>
    <p:sldId id="261" r:id="rId8"/>
    <p:sldId id="262" r:id="rId9"/>
    <p:sldId id="263" r:id="rId10"/>
    <p:sldId id="265" r:id="rId11"/>
    <p:sldId id="266" r:id="rId12"/>
    <p:sldId id="268" r:id="rId13"/>
    <p:sldId id="270" r:id="rId14"/>
    <p:sldId id="273" r:id="rId15"/>
    <p:sldId id="274" r:id="rId16"/>
    <p:sldId id="275" r:id="rId17"/>
    <p:sldId id="276" r:id="rId18"/>
    <p:sldId id="277" r:id="rId19"/>
    <p:sldId id="279" r:id="rId20"/>
    <p:sldId id="272" r:id="rId21"/>
    <p:sldId id="271" r:id="rId22"/>
    <p:sldId id="278" r:id="rId23"/>
    <p:sldId id="281"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6AD5B6-4328-402F-A77C-3EF6283F21B0}">
  <a:tblStyle styleId="{A46AD5B6-4328-402F-A77C-3EF6283F21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B6E1921-3FED-48BA-9EBE-9FA52C2A290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29"/>
    <p:restoredTop sz="76333"/>
  </p:normalViewPr>
  <p:slideViewPr>
    <p:cSldViewPr snapToGrid="0">
      <p:cViewPr varScale="1">
        <p:scale>
          <a:sx n="91" d="100"/>
          <a:sy n="91" d="100"/>
        </p:scale>
        <p:origin x="200" y="424"/>
      </p:cViewPr>
      <p:guideLst>
        <p:guide orient="horz" pos="1620"/>
        <p:guide pos="2880"/>
      </p:guideLst>
    </p:cSldViewPr>
  </p:slideViewPr>
  <p:notesTextViewPr>
    <p:cViewPr>
      <p:scale>
        <a:sx n="1" d="1"/>
        <a:sy n="1" d="1"/>
      </p:scale>
      <p:origin x="0" y="0"/>
    </p:cViewPr>
  </p:notesTextViewPr>
  <p:notesViewPr>
    <p:cSldViewPr snapToGrid="0">
      <p:cViewPr varScale="1">
        <p:scale>
          <a:sx n="93" d="100"/>
          <a:sy n="93" d="100"/>
        </p:scale>
        <p:origin x="3784"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2b6450cf4_2_58:notes"/>
          <p:cNvSpPr txBox="1">
            <a:spLocks noGrp="1"/>
          </p:cNvSpPr>
          <p:nvPr>
            <p:ph type="body" idx="1"/>
          </p:nvPr>
        </p:nvSpPr>
        <p:spPr>
          <a:xfrm>
            <a:off x="685494" y="4401096"/>
            <a:ext cx="5487013" cy="3599736"/>
          </a:xfrm>
          <a:prstGeom prst="rect">
            <a:avLst/>
          </a:prstGeom>
        </p:spPr>
        <p:txBody>
          <a:bodyPr spcFirstLastPara="1" wrap="square" lIns="86100" tIns="86100" rIns="86100" bIns="861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a:t>Hello, my name is Nayoung Ahn and I will be presenting on project B on behalf of my group no. 5.</a:t>
            </a:r>
            <a:endParaRPr/>
          </a:p>
          <a:p>
            <a:pPr marL="0" lvl="0" indent="0" algn="l" rtl="0">
              <a:spcBef>
                <a:spcPts val="0"/>
              </a:spcBef>
              <a:spcAft>
                <a:spcPts val="0"/>
              </a:spcAft>
              <a:buNone/>
            </a:pPr>
            <a:endParaRPr/>
          </a:p>
        </p:txBody>
      </p:sp>
      <p:sp>
        <p:nvSpPr>
          <p:cNvPr id="167" name="Google Shape;167;g102b6450cf4_2_58:notes"/>
          <p:cNvSpPr>
            <a:spLocks noGrp="1" noRot="1" noChangeAspect="1"/>
          </p:cNvSpPr>
          <p:nvPr>
            <p:ph type="sldImg" idx="2"/>
          </p:nvPr>
        </p:nvSpPr>
        <p:spPr>
          <a:xfrm>
            <a:off x="463130" y="1143179"/>
            <a:ext cx="5931740" cy="3086299"/>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0ea3a4ccea_2_73:notes"/>
          <p:cNvSpPr txBox="1">
            <a:spLocks noGrp="1"/>
          </p:cNvSpPr>
          <p:nvPr>
            <p:ph type="body" idx="1"/>
          </p:nvPr>
        </p:nvSpPr>
        <p:spPr>
          <a:xfrm>
            <a:off x="685494" y="4401097"/>
            <a:ext cx="5487013" cy="3599736"/>
          </a:xfrm>
          <a:prstGeom prst="rect">
            <a:avLst/>
          </a:prstGeom>
        </p:spPr>
        <p:txBody>
          <a:bodyPr spcFirstLastPara="1" wrap="square" lIns="86100" tIns="86100" rIns="86100" bIns="861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For Recurrent Neural Network,</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we implemented LSTM and GRU, but the general structure remains similar. </a:t>
            </a:r>
          </a:p>
          <a:p>
            <a:pPr marL="0" lvl="0" indent="0" algn="l" rtl="0">
              <a:lnSpc>
                <a:spcPct val="115000"/>
              </a:lnSpc>
              <a:spcBef>
                <a:spcPts val="0"/>
              </a:spcBef>
              <a:spcAft>
                <a:spcPts val="0"/>
              </a:spcAft>
              <a:buClr>
                <a:schemeClr val="dk1"/>
              </a:buClr>
              <a:buSzPts val="1100"/>
              <a:buFont typeface="Arial"/>
              <a:buNone/>
            </a:pPr>
            <a:endParaRPr lang="en-GB"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As you can see on the left, </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There are series of LSTM or GRU units corresponding to the time series. </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lang="en-GB"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and there are hidden states and cell states which can extract the information with time dependence.</a:t>
            </a: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The Outputs of each LSTM or GRU unit are gathered and fed into the FCN to get the prediction.</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lang="en-GB"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[click] </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Note that the input shape is smaller as we sampled every five point from the original input. </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endParaRPr lang="en-GB" dirty="0">
              <a:solidFill>
                <a:schemeClr val="dk1"/>
              </a:solidFill>
              <a:latin typeface="Calibri"/>
              <a:ea typeface="Calibri"/>
              <a:cs typeface="Calibri"/>
              <a:sym typeface="Calibri"/>
            </a:endParaRP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GB" dirty="0">
                <a:solidFill>
                  <a:schemeClr val="dk1"/>
                </a:solidFill>
                <a:latin typeface="Calibri"/>
                <a:ea typeface="Calibri"/>
                <a:cs typeface="Calibri"/>
                <a:sym typeface="Calibri"/>
              </a:rPr>
              <a:t>[click] </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Also, </a:t>
            </a:r>
            <a:r>
              <a:rPr lang="en-GB" b="1" dirty="0">
                <a:solidFill>
                  <a:schemeClr val="dk1"/>
                </a:solidFill>
                <a:latin typeface="Calibri"/>
                <a:ea typeface="Calibri"/>
                <a:cs typeface="Calibri"/>
                <a:sym typeface="Calibri"/>
              </a:rPr>
              <a:t>we take MSLE </a:t>
            </a:r>
            <a:r>
              <a:rPr lang="en-GB" dirty="0">
                <a:solidFill>
                  <a:schemeClr val="dk1"/>
                </a:solidFill>
                <a:latin typeface="Calibri"/>
                <a:ea typeface="Calibri"/>
                <a:cs typeface="Calibri"/>
                <a:sym typeface="Calibri"/>
              </a:rPr>
              <a:t> loss function for output layer.</a:t>
            </a:r>
            <a:endParaRPr dirty="0"/>
          </a:p>
        </p:txBody>
      </p:sp>
      <p:sp>
        <p:nvSpPr>
          <p:cNvPr id="292" name="Google Shape;292;g10ea3a4ccea_2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ea3a4ccea_2_80:notes"/>
          <p:cNvSpPr txBox="1">
            <a:spLocks noGrp="1"/>
          </p:cNvSpPr>
          <p:nvPr>
            <p:ph type="body" idx="1"/>
          </p:nvPr>
        </p:nvSpPr>
        <p:spPr>
          <a:xfrm>
            <a:off x="685494" y="4401097"/>
            <a:ext cx="5487013" cy="3599736"/>
          </a:xfrm>
          <a:prstGeom prst="rect">
            <a:avLst/>
          </a:prstGeom>
        </p:spPr>
        <p:txBody>
          <a:bodyPr spcFirstLastPara="1" wrap="square" lIns="86100" tIns="86100" rIns="86100" bIns="86100" anchor="t" anchorCtr="0">
            <a:noAutofit/>
          </a:bodyPr>
          <a:lstStyle/>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Now we compare the results for our chosen models on training, validation and test set </a:t>
            </a:r>
            <a:r>
              <a:rPr lang="en-GB" dirty="0" err="1">
                <a:solidFill>
                  <a:schemeClr val="dk1"/>
                </a:solidFill>
                <a:latin typeface="Calibri"/>
                <a:ea typeface="Calibri"/>
                <a:cs typeface="Calibri"/>
                <a:sym typeface="Calibri"/>
              </a:rPr>
              <a:t>splitted</a:t>
            </a:r>
            <a:r>
              <a:rPr lang="en-GB" dirty="0">
                <a:solidFill>
                  <a:schemeClr val="dk1"/>
                </a:solidFill>
                <a:latin typeface="Calibri"/>
                <a:ea typeface="Calibri"/>
                <a:cs typeface="Calibri"/>
                <a:sym typeface="Calibri"/>
              </a:rPr>
              <a:t> from the non-augmented data.</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lang="en-GB"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For model evaluation, we used MAE loss functions as it gives a better intuitive and direct understanding of the result. </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(E.g. how far away was the prediction to actual impact location.)</a:t>
            </a:r>
          </a:p>
          <a:p>
            <a:pPr marL="0" lvl="0" indent="0" algn="l" rtl="0">
              <a:lnSpc>
                <a:spcPct val="115000"/>
              </a:lnSpc>
              <a:spcBef>
                <a:spcPts val="0"/>
              </a:spcBef>
              <a:spcAft>
                <a:spcPts val="0"/>
              </a:spcAft>
              <a:buClr>
                <a:schemeClr val="dk1"/>
              </a:buClr>
              <a:buSzPts val="1100"/>
              <a:buFont typeface="Arial"/>
              <a:buNone/>
            </a:pPr>
            <a:endParaRPr lang="en-GB"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[click]]</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Here we observe that </a:t>
            </a:r>
            <a:r>
              <a:rPr lang="en-GB" dirty="0">
                <a:solidFill>
                  <a:schemeClr val="dk1"/>
                </a:solidFill>
              </a:rPr>
              <a:t>GRU performs best on test </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[click]</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although training and validation error was smallest for CNN.</a:t>
            </a:r>
            <a:endParaRPr dirty="0">
              <a:solidFill>
                <a:schemeClr val="dk1"/>
              </a:solidFill>
            </a:endParaRPr>
          </a:p>
          <a:p>
            <a:pPr marL="0" lvl="0" indent="0" algn="l" rtl="0">
              <a:spcBef>
                <a:spcPts val="0"/>
              </a:spcBef>
              <a:spcAft>
                <a:spcPts val="0"/>
              </a:spcAft>
              <a:buNone/>
            </a:pPr>
            <a:endParaRPr dirty="0"/>
          </a:p>
        </p:txBody>
      </p:sp>
      <p:sp>
        <p:nvSpPr>
          <p:cNvPr id="307" name="Google Shape;307;g10ea3a4ccea_2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ea3a4ccea_2_87:notes"/>
          <p:cNvSpPr txBox="1">
            <a:spLocks noGrp="1"/>
          </p:cNvSpPr>
          <p:nvPr>
            <p:ph type="body" idx="1"/>
          </p:nvPr>
        </p:nvSpPr>
        <p:spPr>
          <a:xfrm>
            <a:off x="685494" y="4401097"/>
            <a:ext cx="5487013" cy="3599736"/>
          </a:xfrm>
          <a:prstGeom prst="rect">
            <a:avLst/>
          </a:prstGeom>
        </p:spPr>
        <p:txBody>
          <a:bodyPr spcFirstLastPara="1" wrap="square" lIns="86100" tIns="86100" rIns="86100" bIns="86100" anchor="t" anchorCtr="0">
            <a:no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dirty="0">
                <a:solidFill>
                  <a:schemeClr val="dk1"/>
                </a:solidFill>
                <a:latin typeface="Calibri"/>
                <a:ea typeface="Calibri"/>
                <a:cs typeface="Calibri"/>
                <a:sym typeface="Calibri"/>
              </a:rPr>
              <a:t>For our final run, w</a:t>
            </a:r>
            <a:r>
              <a:rPr lang="en-GB" dirty="0">
                <a:solidFill>
                  <a:schemeClr val="dk1"/>
                </a:solidFill>
              </a:rPr>
              <a:t>e used the whole augmented numerical dataset to train our tuned models and tested on the experimental data. </a:t>
            </a:r>
          </a:p>
          <a:p>
            <a:pPr marL="0" lvl="0" indent="0" algn="l" rtl="0">
              <a:lnSpc>
                <a:spcPct val="115000"/>
              </a:lnSpc>
              <a:spcBef>
                <a:spcPts val="0"/>
              </a:spcBef>
              <a:spcAft>
                <a:spcPts val="0"/>
              </a:spcAft>
              <a:buNone/>
            </a:pPr>
            <a:endParaRPr lang="en-GB" dirty="0">
              <a:solidFill>
                <a:schemeClr val="dk1"/>
              </a:solidFill>
            </a:endParaRPr>
          </a:p>
          <a:p>
            <a:pPr marL="0" lvl="0" indent="0" algn="l" rtl="0">
              <a:lnSpc>
                <a:spcPct val="115000"/>
              </a:lnSpc>
              <a:spcBef>
                <a:spcPts val="0"/>
              </a:spcBef>
              <a:spcAft>
                <a:spcPts val="0"/>
              </a:spcAft>
              <a:buNone/>
            </a:pPr>
            <a:r>
              <a:rPr lang="en-GB" dirty="0">
                <a:solidFill>
                  <a:schemeClr val="dk1"/>
                </a:solidFill>
              </a:rPr>
              <a:t>Here is the comparison chart of</a:t>
            </a:r>
            <a:r>
              <a:rPr lang="en-GB" dirty="0">
                <a:solidFill>
                  <a:schemeClr val="dk1"/>
                </a:solidFill>
                <a:latin typeface="Calibri"/>
                <a:ea typeface="Calibri"/>
                <a:cs typeface="Calibri"/>
                <a:sym typeface="Calibri"/>
              </a:rPr>
              <a:t> the Mean Absolute Error for different models on experimental data.</a:t>
            </a:r>
          </a:p>
          <a:p>
            <a:pPr marL="0" lvl="0" indent="0" algn="l" rtl="0">
              <a:lnSpc>
                <a:spcPct val="115000"/>
              </a:lnSpc>
              <a:spcBef>
                <a:spcPts val="0"/>
              </a:spcBef>
              <a:spcAft>
                <a:spcPts val="0"/>
              </a:spcAft>
              <a:buNone/>
            </a:pP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GB" dirty="0">
                <a:solidFill>
                  <a:schemeClr val="dk1"/>
                </a:solidFill>
                <a:latin typeface="Calibri"/>
                <a:ea typeface="Calibri"/>
                <a:cs typeface="Calibri"/>
                <a:sym typeface="Calibri"/>
              </a:rPr>
              <a:t>We see that training with a</a:t>
            </a:r>
            <a:r>
              <a:rPr lang="en-GB" dirty="0">
                <a:solidFill>
                  <a:schemeClr val="dk1"/>
                </a:solidFill>
              </a:rPr>
              <a:t>ugmented data greatly improved the results on experimental dataset. </a:t>
            </a:r>
          </a:p>
          <a:p>
            <a:pPr marL="0" lvl="0" indent="0" algn="l" rtl="0">
              <a:lnSpc>
                <a:spcPct val="115000"/>
              </a:lnSpc>
              <a:spcBef>
                <a:spcPts val="0"/>
              </a:spcBef>
              <a:spcAft>
                <a:spcPts val="0"/>
              </a:spcAft>
              <a:buNone/>
            </a:pPr>
            <a:endParaRPr lang="en-GB" dirty="0">
              <a:solidFill>
                <a:schemeClr val="dk1"/>
              </a:solidFill>
            </a:endParaRPr>
          </a:p>
          <a:p>
            <a:pPr marL="0" lvl="0" indent="0" algn="l" rtl="0">
              <a:lnSpc>
                <a:spcPct val="115000"/>
              </a:lnSpc>
              <a:spcBef>
                <a:spcPts val="0"/>
              </a:spcBef>
              <a:spcAft>
                <a:spcPts val="0"/>
              </a:spcAft>
              <a:buNone/>
            </a:pPr>
            <a:r>
              <a:rPr lang="en-GB" dirty="0">
                <a:solidFill>
                  <a:schemeClr val="dk1"/>
                </a:solidFill>
              </a:rPr>
              <a:t>[click]</a:t>
            </a:r>
          </a:p>
          <a:p>
            <a:pPr marL="0" lvl="0" indent="0" algn="l" rtl="0">
              <a:lnSpc>
                <a:spcPct val="115000"/>
              </a:lnSpc>
              <a:spcBef>
                <a:spcPts val="0"/>
              </a:spcBef>
              <a:spcAft>
                <a:spcPts val="0"/>
              </a:spcAft>
              <a:buNone/>
            </a:pPr>
            <a:r>
              <a:rPr lang="en-GB" dirty="0">
                <a:solidFill>
                  <a:schemeClr val="dk1"/>
                </a:solidFill>
              </a:rPr>
              <a:t>Having run for many times, we consistently saw best prediction achieved by the GRU model.</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339" name="Google Shape;339;g10ea3a4ccea_2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c3e89fab8_5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0c3e89fab8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To give a more intuitive understanding, we prepared a scatter plot with our best model predictions on experimental validation data.</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Solid </a:t>
            </a:r>
            <a:r>
              <a:rPr lang="en-GB" dirty="0" err="1">
                <a:solidFill>
                  <a:schemeClr val="dk1"/>
                </a:solidFill>
              </a:rPr>
              <a:t>colors</a:t>
            </a:r>
            <a:r>
              <a:rPr lang="en-GB" dirty="0">
                <a:solidFill>
                  <a:schemeClr val="dk1"/>
                </a:solidFill>
              </a:rPr>
              <a:t> are the actual labels, </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Lighter </a:t>
            </a:r>
            <a:r>
              <a:rPr lang="en-GB" dirty="0" err="1">
                <a:solidFill>
                  <a:schemeClr val="dk1"/>
                </a:solidFill>
              </a:rPr>
              <a:t>colors</a:t>
            </a:r>
            <a:r>
              <a:rPr lang="en-GB" dirty="0">
                <a:solidFill>
                  <a:schemeClr val="dk1"/>
                </a:solidFill>
              </a:rPr>
              <a:t> are the predictions at various iterations.</a:t>
            </a:r>
          </a:p>
          <a:p>
            <a:pPr marL="0" lvl="0" indent="0" algn="l" rtl="0">
              <a:lnSpc>
                <a:spcPct val="115000"/>
              </a:lnSpc>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we see that impacts closer to the sensors i.e. those that lie close to the </a:t>
            </a:r>
            <a:r>
              <a:rPr lang="en-GB" dirty="0" err="1">
                <a:solidFill>
                  <a:schemeClr val="dk1"/>
                </a:solidFill>
              </a:rPr>
              <a:t>center</a:t>
            </a:r>
            <a:r>
              <a:rPr lang="en-GB" dirty="0">
                <a:solidFill>
                  <a:schemeClr val="dk1"/>
                </a:solidFill>
              </a:rPr>
              <a:t> are predicted better than those far away.</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0c3e89fab8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0c3e89fab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you have the final prediction coordinates to the experimental data given to our group.</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0eb347cd7e_1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0eb347cd7e_1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To summarize, </a:t>
            </a:r>
          </a:p>
          <a:p>
            <a:pPr marL="0" lvl="0" indent="0" algn="l" rtl="0">
              <a:lnSpc>
                <a:spcPct val="115000"/>
              </a:lnSpc>
              <a:spcBef>
                <a:spcPts val="0"/>
              </a:spcBef>
              <a:spcAft>
                <a:spcPts val="0"/>
              </a:spcAft>
              <a:buClr>
                <a:schemeClr val="dk1"/>
              </a:buClr>
              <a:buSzPts val="1100"/>
              <a:buFont typeface="Arial"/>
              <a:buNone/>
            </a:pPr>
            <a:endParaRPr lang="en-GB"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for data </a:t>
            </a:r>
            <a:r>
              <a:rPr lang="en-GB" dirty="0" err="1">
                <a:solidFill>
                  <a:schemeClr val="dk1"/>
                </a:solidFill>
                <a:latin typeface="Calibri"/>
                <a:ea typeface="Calibri"/>
                <a:cs typeface="Calibri"/>
                <a:sym typeface="Calibri"/>
              </a:rPr>
              <a:t>preprocessing</a:t>
            </a:r>
            <a:r>
              <a:rPr lang="en-GB" dirty="0">
                <a:solidFill>
                  <a:schemeClr val="dk1"/>
                </a:solidFill>
                <a:latin typeface="Calibri"/>
                <a:ea typeface="Calibri"/>
                <a:cs typeface="Calibri"/>
                <a:sym typeface="Calibri"/>
              </a:rPr>
              <a:t>,</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cs typeface="Calibri"/>
                <a:sym typeface="Calibri"/>
              </a:rPr>
              <a:t>[click]</a:t>
            </a:r>
            <a:endParaRPr lang="en-GB"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We performed a grid search on the parameter and found limit value of 0.2 to yield best overall performance.</a:t>
            </a: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rPr>
              <a:t>[click]</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and we saw that prediction on experimental validation data is greatly improved using augmented data.</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For Neural Network,</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[click]</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For most of the time, the best prediction was achieved by the GRU model</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[click]</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rPr>
              <a:t>and we observed that Impacts that lie close to the </a:t>
            </a:r>
            <a:r>
              <a:rPr lang="en-GB" dirty="0" err="1">
                <a:solidFill>
                  <a:schemeClr val="dk1"/>
                </a:solidFill>
              </a:rPr>
              <a:t>center</a:t>
            </a:r>
            <a:r>
              <a:rPr lang="en-GB" dirty="0">
                <a:solidFill>
                  <a:schemeClr val="dk1"/>
                </a:solidFill>
              </a:rPr>
              <a:t> were predicted better than those distant from the sensors.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US" dirty="0">
                <a:solidFill>
                  <a:schemeClr val="dk1"/>
                </a:solidFill>
              </a:rPr>
              <a:t>[end around 5:30]</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02b6450cf4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02b6450cf4_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For the scope of this project </a:t>
            </a:r>
          </a:p>
          <a:p>
            <a:pPr marL="0" lvl="0" indent="0" algn="l" rtl="0">
              <a:lnSpc>
                <a:spcPct val="115000"/>
              </a:lnSpc>
              <a:spcBef>
                <a:spcPts val="0"/>
              </a:spcBef>
              <a:spcAft>
                <a:spcPts val="0"/>
              </a:spcAft>
              <a:buNone/>
            </a:pPr>
            <a:r>
              <a:rPr lang="en-US" dirty="0"/>
              <a:t>[click]</a:t>
            </a:r>
          </a:p>
          <a:p>
            <a:pPr marL="0" lvl="0" indent="0" algn="l" rtl="0">
              <a:lnSpc>
                <a:spcPct val="115000"/>
              </a:lnSpc>
              <a:spcBef>
                <a:spcPts val="0"/>
              </a:spcBef>
              <a:spcAft>
                <a:spcPts val="0"/>
              </a:spcAft>
              <a:buNone/>
            </a:pPr>
            <a:r>
              <a:rPr lang="en-US" dirty="0"/>
              <a:t>we concluded that filtering was not necessary as the given data set quality was good enough after cutting.</a:t>
            </a:r>
          </a:p>
          <a:p>
            <a:pPr marL="0" lvl="0" indent="0" algn="l" rtl="0">
              <a:lnSpc>
                <a:spcPct val="115000"/>
              </a:lnSpc>
              <a:spcBef>
                <a:spcPts val="0"/>
              </a:spcBef>
              <a:spcAft>
                <a:spcPts val="0"/>
              </a:spcAft>
              <a:buNone/>
            </a:pPr>
            <a:r>
              <a:rPr lang="en-US" dirty="0"/>
              <a:t>[click]</a:t>
            </a:r>
          </a:p>
          <a:p>
            <a:pPr marL="0" lvl="0" indent="0" algn="l" rtl="0">
              <a:lnSpc>
                <a:spcPct val="115000"/>
              </a:lnSpc>
              <a:spcBef>
                <a:spcPts val="0"/>
              </a:spcBef>
              <a:spcAft>
                <a:spcPts val="0"/>
              </a:spcAft>
              <a:buNone/>
            </a:pPr>
            <a:r>
              <a:rPr lang="en-US" dirty="0"/>
              <a:t>Also we saw that aligning the signals along the time axes was sufficient to get good overall prediction. However, it would be also interesting to confirm these assumptions.</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r>
              <a:rPr lang="en-US" dirty="0"/>
              <a:t>[click]</a:t>
            </a:r>
          </a:p>
          <a:p>
            <a:pPr marL="0" lvl="0" indent="0" algn="l" rtl="0">
              <a:lnSpc>
                <a:spcPct val="115000"/>
              </a:lnSpc>
              <a:spcBef>
                <a:spcPts val="0"/>
              </a:spcBef>
              <a:spcAft>
                <a:spcPts val="0"/>
              </a:spcAft>
              <a:buNone/>
            </a:pPr>
            <a:r>
              <a:rPr lang="en-US" dirty="0"/>
              <a:t>In addition, we think further analysis of data obtained from repeated experiments could provide for quality augmented data. </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r>
              <a:rPr lang="en-US" dirty="0"/>
              <a:t>As for Neural Network, </a:t>
            </a:r>
          </a:p>
          <a:p>
            <a:pPr marL="0" lvl="0" indent="0" algn="l" rtl="0">
              <a:lnSpc>
                <a:spcPct val="115000"/>
              </a:lnSpc>
              <a:spcBef>
                <a:spcPts val="0"/>
              </a:spcBef>
              <a:spcAft>
                <a:spcPts val="0"/>
              </a:spcAft>
              <a:buNone/>
            </a:pPr>
            <a:r>
              <a:rPr lang="en-US" dirty="0"/>
              <a:t>[click]</a:t>
            </a:r>
          </a:p>
          <a:p>
            <a:pPr marL="0" lvl="0" indent="0" algn="l" rtl="0">
              <a:lnSpc>
                <a:spcPct val="115000"/>
              </a:lnSpc>
              <a:spcBef>
                <a:spcPts val="0"/>
              </a:spcBef>
              <a:spcAft>
                <a:spcPts val="0"/>
              </a:spcAft>
              <a:buNone/>
            </a:pPr>
            <a:r>
              <a:rPr lang="en-US" dirty="0"/>
              <a:t>we saw it befitting to focus on RNN as it can extract information along time series. </a:t>
            </a:r>
          </a:p>
          <a:p>
            <a:pPr marL="0" lvl="0" indent="0" algn="l" rtl="0">
              <a:lnSpc>
                <a:spcPct val="115000"/>
              </a:lnSpc>
              <a:spcBef>
                <a:spcPts val="0"/>
              </a:spcBef>
              <a:spcAft>
                <a:spcPts val="0"/>
              </a:spcAft>
              <a:buNone/>
            </a:pPr>
            <a:r>
              <a:rPr lang="en-US" dirty="0"/>
              <a:t>[click] And confirmed within our local experiments that GRU in fact gives better result than LSTM, which conventionally is more suitable for more complex problems. </a:t>
            </a:r>
          </a:p>
          <a:p>
            <a:pPr marL="0" lvl="0" indent="0" algn="l" rtl="0">
              <a:lnSpc>
                <a:spcPct val="115000"/>
              </a:lnSpc>
              <a:spcBef>
                <a:spcPts val="0"/>
              </a:spcBef>
              <a:spcAft>
                <a:spcPts val="0"/>
              </a:spcAft>
              <a:buNone/>
            </a:pPr>
            <a:r>
              <a:rPr lang="en-US" dirty="0"/>
              <a:t>[click]</a:t>
            </a:r>
            <a:br>
              <a:rPr lang="en-US" dirty="0"/>
            </a:br>
            <a:r>
              <a:rPr lang="en-US" dirty="0"/>
              <a:t>However, in the future, it would be interesting to see how combinations of different architectures perform. </a:t>
            </a:r>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br>
              <a:rPr lang="en-US" dirty="0"/>
            </a:br>
            <a:endParaRPr lang="en-US" dirty="0"/>
          </a:p>
          <a:p>
            <a:pPr marL="0" lvl="0" indent="0" algn="l" rtl="0">
              <a:lnSpc>
                <a:spcPct val="115000"/>
              </a:lnSpc>
              <a:spcBef>
                <a:spcPts val="0"/>
              </a:spcBef>
              <a:spcAft>
                <a:spcPts val="0"/>
              </a:spcAft>
              <a:buNone/>
            </a:pPr>
            <a:endParaRPr lang="en-US" dirty="0"/>
          </a:p>
          <a:p>
            <a:pPr marL="0" lvl="0" indent="0" algn="l" rtl="0">
              <a:lnSpc>
                <a:spcPct val="115000"/>
              </a:lnSpc>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10eb347cd7e_1_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10eb347cd7e_1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0c3e89fab8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0c3e89fab8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0c3e89fab8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0c3e89fab8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plotted losses of training and validation for different batch sizes.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observe that for small batch sizes, training and validation loss converge more quickly but in an unstable manner.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2b6450cf4_2_67:notes"/>
          <p:cNvSpPr txBox="1">
            <a:spLocks noGrp="1"/>
          </p:cNvSpPr>
          <p:nvPr>
            <p:ph type="body" idx="1"/>
          </p:nvPr>
        </p:nvSpPr>
        <p:spPr>
          <a:xfrm>
            <a:off x="685494" y="4401096"/>
            <a:ext cx="5487013" cy="3599736"/>
          </a:xfrm>
          <a:prstGeom prst="rect">
            <a:avLst/>
          </a:prstGeom>
        </p:spPr>
        <p:txBody>
          <a:bodyPr spcFirstLastPara="1" wrap="square" lIns="86100" tIns="86100" rIns="86100" bIns="861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t>I’d like to introduce the team members and what they did.</a:t>
            </a:r>
          </a:p>
          <a:p>
            <a:pPr marL="0" lvl="0" indent="0" algn="l" rtl="0">
              <a:lnSpc>
                <a:spcPct val="115000"/>
              </a:lnSpc>
              <a:spcBef>
                <a:spcPts val="0"/>
              </a:spcBef>
              <a:spcAft>
                <a:spcPts val="0"/>
              </a:spcAft>
              <a:buClr>
                <a:schemeClr val="dk1"/>
              </a:buClr>
              <a:buSzPts val="1100"/>
              <a:buFont typeface="Arial"/>
              <a:buNone/>
            </a:pPr>
            <a:endParaRPr dirty="0"/>
          </a:p>
          <a:p>
            <a:pPr marL="0" lvl="0" indent="0" algn="l" rtl="0">
              <a:lnSpc>
                <a:spcPct val="115000"/>
              </a:lnSpc>
              <a:spcBef>
                <a:spcPts val="0"/>
              </a:spcBef>
              <a:spcAft>
                <a:spcPts val="0"/>
              </a:spcAft>
              <a:buClr>
                <a:schemeClr val="dk1"/>
              </a:buClr>
              <a:buSzPts val="1100"/>
              <a:buFont typeface="Arial"/>
              <a:buNone/>
            </a:pPr>
            <a:r>
              <a:rPr lang="en-GB" dirty="0" err="1"/>
              <a:t>Jinyang</a:t>
            </a:r>
            <a:r>
              <a:rPr lang="en-GB" dirty="0"/>
              <a:t> led the data processing team with Alejandro and myself</a:t>
            </a:r>
          </a:p>
          <a:p>
            <a:pPr marL="0" lvl="0" indent="0" algn="l" rtl="0">
              <a:lnSpc>
                <a:spcPct val="115000"/>
              </a:lnSpc>
              <a:spcBef>
                <a:spcPts val="0"/>
              </a:spcBef>
              <a:spcAft>
                <a:spcPts val="0"/>
              </a:spcAft>
              <a:buClr>
                <a:schemeClr val="dk1"/>
              </a:buClr>
              <a:buSzPts val="1100"/>
              <a:buFont typeface="Arial"/>
              <a:buNone/>
            </a:pPr>
            <a:r>
              <a:rPr lang="en-GB" dirty="0" err="1"/>
              <a:t>Xiaoyang</a:t>
            </a:r>
            <a:r>
              <a:rPr lang="en-GB" dirty="0"/>
              <a:t> led the neural network task with </a:t>
            </a:r>
            <a:r>
              <a:rPr lang="en-GB" dirty="0" err="1"/>
              <a:t>Shuteng</a:t>
            </a:r>
            <a:endParaRPr lang="en-GB" dirty="0"/>
          </a:p>
          <a:p>
            <a:pPr marL="0" lvl="0" indent="0" algn="l" rtl="0">
              <a:spcBef>
                <a:spcPts val="0"/>
              </a:spcBef>
              <a:spcAft>
                <a:spcPts val="0"/>
              </a:spcAft>
              <a:buNone/>
            </a:pPr>
            <a:endParaRPr lang="en-GB" dirty="0"/>
          </a:p>
        </p:txBody>
      </p:sp>
      <p:sp>
        <p:nvSpPr>
          <p:cNvPr id="183" name="Google Shape;183;g102b6450cf4_2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0ea3a4ccea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0ea3a4ccea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Last but not least, a possible experimental extension is detailed on this slide.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2b6450cf4_6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2b6450cf4_6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04a646a0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04a646a0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For this project, our goal was to best predict the impact location via Neural Networks </a:t>
            </a:r>
          </a:p>
          <a:p>
            <a:pPr marL="0" lvl="0" indent="0" algn="l" rtl="0">
              <a:lnSpc>
                <a:spcPct val="115000"/>
              </a:lnSpc>
              <a:spcBef>
                <a:spcPts val="0"/>
              </a:spcBef>
              <a:spcAft>
                <a:spcPts val="0"/>
              </a:spcAft>
              <a:buClr>
                <a:schemeClr val="dk1"/>
              </a:buClr>
              <a:buSzPts val="1100"/>
              <a:buFont typeface="Arial"/>
              <a:buNone/>
            </a:pPr>
            <a:endParaRPr lang="en-GB"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(feeding and training it with numerical simulation data gathered from four piezoelectric transducers (sensors) on a small </a:t>
            </a:r>
            <a:r>
              <a:rPr lang="en-GB" sz="1000" dirty="0" err="1">
                <a:solidFill>
                  <a:schemeClr val="dk1"/>
                </a:solidFill>
              </a:rPr>
              <a:t>Aluminum</a:t>
            </a:r>
            <a:r>
              <a:rPr lang="en-GB" sz="1000" dirty="0">
                <a:solidFill>
                  <a:schemeClr val="dk1"/>
                </a:solidFill>
              </a:rPr>
              <a:t> plate.)</a:t>
            </a:r>
          </a:p>
          <a:p>
            <a:pPr marL="0" lvl="0" indent="0" algn="l" rtl="0">
              <a:spcBef>
                <a:spcPts val="0"/>
              </a:spcBef>
              <a:spcAft>
                <a:spcPts val="0"/>
              </a:spcAft>
              <a:buNone/>
            </a:pP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We first </a:t>
            </a:r>
            <a:r>
              <a:rPr lang="en-GB" sz="1000" dirty="0" err="1">
                <a:solidFill>
                  <a:schemeClr val="dk1"/>
                </a:solidFill>
              </a:rPr>
              <a:t>preprocess</a:t>
            </a:r>
            <a:r>
              <a:rPr lang="en-GB" sz="1000" dirty="0">
                <a:solidFill>
                  <a:schemeClr val="dk1"/>
                </a:solidFill>
              </a:rPr>
              <a:t> the provided data such that we have a good alignment of numerical and experimental data.</a:t>
            </a:r>
            <a:endParaRPr sz="1000" dirty="0">
              <a:solidFill>
                <a:schemeClr val="dk1"/>
              </a:solidFill>
            </a:endParaRPr>
          </a:p>
          <a:p>
            <a:pPr marL="0" lvl="0" indent="0" algn="l" rtl="0">
              <a:spcBef>
                <a:spcPts val="0"/>
              </a:spcBef>
              <a:spcAft>
                <a:spcPts val="0"/>
              </a:spcAft>
              <a:buNone/>
            </a:pPr>
            <a:endParaRPr sz="1000"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0ea3a4ccea_0_12:notes"/>
          <p:cNvSpPr txBox="1">
            <a:spLocks noGrp="1"/>
          </p:cNvSpPr>
          <p:nvPr>
            <p:ph type="body" idx="1"/>
          </p:nvPr>
        </p:nvSpPr>
        <p:spPr>
          <a:xfrm>
            <a:off x="685494" y="4401096"/>
            <a:ext cx="5487000" cy="3599700"/>
          </a:xfrm>
          <a:prstGeom prst="rect">
            <a:avLst/>
          </a:prstGeom>
        </p:spPr>
        <p:txBody>
          <a:bodyPr spcFirstLastPara="1" wrap="square" lIns="86100" tIns="86100" rIns="86100" bIns="86100" anchor="t" anchorCtr="0">
            <a:noAutofit/>
          </a:bodyPr>
          <a:lstStyle/>
          <a:p>
            <a:pPr marL="0" lvl="0" indent="0" algn="l" rtl="0">
              <a:lnSpc>
                <a:spcPct val="115000"/>
              </a:lnSpc>
              <a:spcBef>
                <a:spcPts val="0"/>
              </a:spcBef>
              <a:spcAft>
                <a:spcPts val="0"/>
              </a:spcAft>
              <a:buNone/>
            </a:pPr>
            <a:r>
              <a:rPr lang="en-GB" dirty="0"/>
              <a:t>Here is an overview of our </a:t>
            </a:r>
            <a:r>
              <a:rPr lang="en-GB" dirty="0" err="1"/>
              <a:t>preprocessing</a:t>
            </a:r>
            <a:r>
              <a:rPr lang="en-GB" dirty="0"/>
              <a:t> steps.</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GB" dirty="0"/>
              <a:t>We read the respective .</a:t>
            </a:r>
            <a:r>
              <a:rPr lang="en-GB" dirty="0" err="1"/>
              <a:t>matlab</a:t>
            </a:r>
            <a:r>
              <a:rPr lang="en-GB" dirty="0"/>
              <a:t> and .txt files into </a:t>
            </a:r>
            <a:r>
              <a:rPr lang="en-GB" dirty="0" err="1"/>
              <a:t>numpy</a:t>
            </a:r>
            <a:r>
              <a:rPr lang="en-GB" dirty="0"/>
              <a:t> arrays</a:t>
            </a:r>
          </a:p>
          <a:p>
            <a:pPr marL="0" lvl="0" indent="0" algn="l" rtl="0">
              <a:lnSpc>
                <a:spcPct val="115000"/>
              </a:lnSpc>
              <a:spcBef>
                <a:spcPts val="0"/>
              </a:spcBef>
              <a:spcAft>
                <a:spcPts val="0"/>
              </a:spcAft>
              <a:buClr>
                <a:schemeClr val="dk1"/>
              </a:buClr>
              <a:buSzPts val="1100"/>
              <a:buFont typeface="Arial"/>
              <a:buNone/>
            </a:pPr>
            <a:endParaRPr lang="en-GB" dirty="0"/>
          </a:p>
          <a:p>
            <a:pPr marL="0" lvl="0" indent="0" algn="l" rtl="0">
              <a:lnSpc>
                <a:spcPct val="115000"/>
              </a:lnSpc>
              <a:spcBef>
                <a:spcPts val="0"/>
              </a:spcBef>
              <a:spcAft>
                <a:spcPts val="0"/>
              </a:spcAft>
              <a:buClr>
                <a:schemeClr val="dk1"/>
              </a:buClr>
              <a:buSzPts val="1100"/>
              <a:buFont typeface="Arial"/>
              <a:buNone/>
            </a:pPr>
            <a:r>
              <a:rPr lang="en-GB" dirty="0"/>
              <a:t>while taking care of different decimal standards and different arrangement of sensors between numerical simulation and the experiment.</a:t>
            </a:r>
          </a:p>
          <a:p>
            <a:pPr marL="0" lvl="0" indent="0" algn="l" rtl="0">
              <a:lnSpc>
                <a:spcPct val="115000"/>
              </a:lnSpc>
              <a:spcBef>
                <a:spcPts val="0"/>
              </a:spcBef>
              <a:spcAft>
                <a:spcPts val="0"/>
              </a:spcAft>
              <a:buClr>
                <a:schemeClr val="dk1"/>
              </a:buClr>
              <a:buSzPts val="1100"/>
              <a:buFont typeface="Arial"/>
              <a:buNone/>
            </a:pPr>
            <a:endParaRPr lang="en-GB" dirty="0"/>
          </a:p>
          <a:p>
            <a:pPr marL="0" lvl="0" indent="0" algn="l" rtl="0">
              <a:lnSpc>
                <a:spcPct val="115000"/>
              </a:lnSpc>
              <a:spcBef>
                <a:spcPts val="0"/>
              </a:spcBef>
              <a:spcAft>
                <a:spcPts val="0"/>
              </a:spcAft>
              <a:buClr>
                <a:schemeClr val="dk1"/>
              </a:buClr>
              <a:buSzPts val="1100"/>
              <a:buFont typeface="Arial"/>
              <a:buNone/>
            </a:pPr>
            <a:r>
              <a:rPr lang="en-US" dirty="0"/>
              <a:t>[circle mouse] Here you see the plotted response from four sensors.</a:t>
            </a:r>
            <a:endParaRPr dirty="0"/>
          </a:p>
          <a:p>
            <a:pPr marL="0" lvl="0" indent="0" algn="l" rtl="0">
              <a:lnSpc>
                <a:spcPct val="115000"/>
              </a:lnSpc>
              <a:spcBef>
                <a:spcPts val="0"/>
              </a:spcBef>
              <a:spcAft>
                <a:spcPts val="0"/>
              </a:spcAft>
              <a:buClr>
                <a:schemeClr val="dk1"/>
              </a:buClr>
              <a:buSzPts val="1100"/>
              <a:buFont typeface="Arial"/>
              <a:buNone/>
            </a:pPr>
            <a:endParaRPr lang="en-GB" dirty="0"/>
          </a:p>
          <a:p>
            <a:pPr marL="0" lvl="0" indent="0" algn="l" rtl="0">
              <a:lnSpc>
                <a:spcPct val="115000"/>
              </a:lnSpc>
              <a:spcBef>
                <a:spcPts val="0"/>
              </a:spcBef>
              <a:spcAft>
                <a:spcPts val="0"/>
              </a:spcAft>
              <a:buClr>
                <a:schemeClr val="dk1"/>
              </a:buClr>
              <a:buSzPts val="1100"/>
              <a:buFont typeface="Arial"/>
              <a:buNone/>
            </a:pPr>
            <a:r>
              <a:rPr lang="en-GB" dirty="0"/>
              <a:t>Then we cut the experimental data to an appropriate length </a:t>
            </a:r>
          </a:p>
          <a:p>
            <a:pPr marL="0" lvl="0" indent="0" algn="l" rtl="0">
              <a:lnSpc>
                <a:spcPct val="115000"/>
              </a:lnSpc>
              <a:spcBef>
                <a:spcPts val="0"/>
              </a:spcBef>
              <a:spcAft>
                <a:spcPts val="0"/>
              </a:spcAft>
              <a:buClr>
                <a:schemeClr val="dk1"/>
              </a:buClr>
              <a:buSzPts val="1100"/>
              <a:buFont typeface="Arial"/>
              <a:buNone/>
            </a:pPr>
            <a:r>
              <a:rPr lang="en-GB" dirty="0"/>
              <a:t>by defining a range. e.g. (0.04995s to 0.05020s) in our case</a:t>
            </a:r>
            <a:endParaRPr dirty="0"/>
          </a:p>
          <a:p>
            <a:pPr marL="0" lvl="0" indent="0" algn="l" rtl="0">
              <a:lnSpc>
                <a:spcPct val="115000"/>
              </a:lnSpc>
              <a:spcBef>
                <a:spcPts val="0"/>
              </a:spcBef>
              <a:spcAft>
                <a:spcPts val="0"/>
              </a:spcAft>
              <a:buClr>
                <a:schemeClr val="dk1"/>
              </a:buClr>
              <a:buSzPts val="1100"/>
              <a:buFont typeface="Arial"/>
              <a:buNone/>
            </a:pPr>
            <a:r>
              <a:rPr lang="en-GB" dirty="0"/>
              <a:t> </a:t>
            </a:r>
            <a:endParaRPr dirty="0"/>
          </a:p>
          <a:p>
            <a:pPr marL="0" lvl="0" indent="0" algn="l" rtl="0">
              <a:lnSpc>
                <a:spcPct val="115000"/>
              </a:lnSpc>
              <a:spcBef>
                <a:spcPts val="0"/>
              </a:spcBef>
              <a:spcAft>
                <a:spcPts val="0"/>
              </a:spcAft>
              <a:buClr>
                <a:schemeClr val="dk1"/>
              </a:buClr>
              <a:buSzPts val="1100"/>
              <a:buFont typeface="Arial"/>
              <a:buNone/>
            </a:pPr>
            <a:r>
              <a:rPr lang="en-GB" dirty="0"/>
              <a:t>After that we resample the experimental data to have the same timestep size as the numerical data i.e. 1e-8</a:t>
            </a:r>
            <a:endParaRPr dirty="0"/>
          </a:p>
          <a:p>
            <a:pPr marL="0" lvl="0" indent="0" algn="l" rtl="0">
              <a:lnSpc>
                <a:spcPct val="115000"/>
              </a:lnSpc>
              <a:spcBef>
                <a:spcPts val="0"/>
              </a:spcBef>
              <a:spcAft>
                <a:spcPts val="0"/>
              </a:spcAft>
              <a:buClr>
                <a:schemeClr val="dk1"/>
              </a:buClr>
              <a:buSzPts val="1100"/>
              <a:buFont typeface="Arial"/>
              <a:buNone/>
            </a:pPr>
            <a:r>
              <a:rPr lang="en-GB" dirty="0"/>
              <a:t> </a:t>
            </a:r>
            <a:endParaRPr dirty="0"/>
          </a:p>
          <a:p>
            <a:pPr marL="0" lvl="0" indent="0" algn="l" rtl="0">
              <a:lnSpc>
                <a:spcPct val="115000"/>
              </a:lnSpc>
              <a:spcBef>
                <a:spcPts val="0"/>
              </a:spcBef>
              <a:spcAft>
                <a:spcPts val="0"/>
              </a:spcAft>
              <a:buClr>
                <a:schemeClr val="dk1"/>
              </a:buClr>
              <a:buSzPts val="1100"/>
              <a:buFont typeface="Arial"/>
              <a:buNone/>
            </a:pPr>
            <a:r>
              <a:rPr lang="en-GB" dirty="0"/>
              <a:t>For next steps, we augmented and aligned numerical data with the experimental data in the same timeframe. </a:t>
            </a:r>
          </a:p>
          <a:p>
            <a:pPr marL="0" lvl="0" indent="0" algn="l" rtl="0">
              <a:lnSpc>
                <a:spcPct val="115000"/>
              </a:lnSpc>
              <a:spcBef>
                <a:spcPts val="0"/>
              </a:spcBef>
              <a:spcAft>
                <a:spcPts val="0"/>
              </a:spcAft>
              <a:buClr>
                <a:schemeClr val="dk1"/>
              </a:buClr>
              <a:buSzPts val="1100"/>
              <a:buFont typeface="Arial"/>
              <a:buNone/>
            </a:pPr>
            <a:r>
              <a:rPr lang="en-GB" dirty="0"/>
              <a:t> </a:t>
            </a:r>
            <a:endParaRPr dirty="0"/>
          </a:p>
          <a:p>
            <a:pPr marL="0" lvl="0" indent="0" algn="l" rtl="0">
              <a:lnSpc>
                <a:spcPct val="115000"/>
              </a:lnSpc>
              <a:spcBef>
                <a:spcPts val="0"/>
              </a:spcBef>
              <a:spcAft>
                <a:spcPts val="0"/>
              </a:spcAft>
              <a:buClr>
                <a:schemeClr val="dk1"/>
              </a:buClr>
              <a:buSzPts val="1100"/>
              <a:buFont typeface="Arial"/>
              <a:buNone/>
            </a:pPr>
            <a:r>
              <a:rPr lang="en-GB" dirty="0"/>
              <a:t>Lastly, having tuned for optimal parameters for alignment, we export the final dataset as pickle files to be fed into the neural network. </a:t>
            </a:r>
          </a:p>
          <a:p>
            <a:pPr marL="0" lvl="0" indent="0" algn="l" rtl="0">
              <a:lnSpc>
                <a:spcPct val="115000"/>
              </a:lnSpc>
              <a:spcBef>
                <a:spcPts val="0"/>
              </a:spcBef>
              <a:spcAft>
                <a:spcPts val="0"/>
              </a:spcAft>
              <a:buClr>
                <a:schemeClr val="dk1"/>
              </a:buClr>
              <a:buSzPts val="1100"/>
              <a:buFont typeface="Arial"/>
              <a:buNone/>
            </a:pPr>
            <a:r>
              <a:rPr lang="en-GB" dirty="0"/>
              <a:t>[circle mouse] Here you see the shapes of our final datasets.</a:t>
            </a:r>
            <a:endParaRPr dirty="0"/>
          </a:p>
          <a:p>
            <a:pPr marL="0" lvl="0" indent="0" algn="l" rtl="0">
              <a:spcBef>
                <a:spcPts val="0"/>
              </a:spcBef>
              <a:spcAft>
                <a:spcPts val="0"/>
              </a:spcAft>
              <a:buNone/>
            </a:pPr>
            <a:endParaRPr dirty="0"/>
          </a:p>
        </p:txBody>
      </p:sp>
      <p:sp>
        <p:nvSpPr>
          <p:cNvPr id="189" name="Google Shape;189;g10ea3a4ccea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0ea3a4ccea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0ea3a4ccea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t>To describe a bit more about our key </a:t>
            </a:r>
            <a:r>
              <a:rPr lang="en-GB" dirty="0" err="1"/>
              <a:t>preprocessing</a:t>
            </a:r>
            <a:r>
              <a:rPr lang="en-GB" dirty="0"/>
              <a:t> steps. </a:t>
            </a:r>
          </a:p>
          <a:p>
            <a:pPr marL="0" lvl="0" indent="0" algn="l" rtl="0">
              <a:lnSpc>
                <a:spcPct val="115000"/>
              </a:lnSpc>
              <a:spcBef>
                <a:spcPts val="0"/>
              </a:spcBef>
              <a:spcAft>
                <a:spcPts val="0"/>
              </a:spcAft>
              <a:buClr>
                <a:schemeClr val="dk1"/>
              </a:buClr>
              <a:buSzPts val="1100"/>
              <a:buFont typeface="Arial"/>
              <a:buNone/>
            </a:pPr>
            <a:endParaRPr lang="en-GB" dirty="0"/>
          </a:p>
          <a:p>
            <a:pPr marL="0" lvl="0" indent="0" algn="l" rtl="0">
              <a:lnSpc>
                <a:spcPct val="115000"/>
              </a:lnSpc>
              <a:spcBef>
                <a:spcPts val="0"/>
              </a:spcBef>
              <a:spcAft>
                <a:spcPts val="0"/>
              </a:spcAft>
              <a:buClr>
                <a:schemeClr val="dk1"/>
              </a:buClr>
              <a:buSzPts val="1100"/>
              <a:buFont typeface="Arial"/>
              <a:buNone/>
            </a:pPr>
            <a:r>
              <a:rPr lang="en-GB" dirty="0"/>
              <a:t>For alignment, we define a “limit” amplitude value which sets a starting point in time and take certain “length” of data points e.g. 13000 onwards.</a:t>
            </a:r>
          </a:p>
          <a:p>
            <a:pPr marL="0" lvl="0" indent="0" algn="l" rtl="0">
              <a:lnSpc>
                <a:spcPct val="115000"/>
              </a:lnSpc>
              <a:spcBef>
                <a:spcPts val="0"/>
              </a:spcBef>
              <a:spcAft>
                <a:spcPts val="0"/>
              </a:spcAft>
              <a:buClr>
                <a:schemeClr val="dk1"/>
              </a:buClr>
              <a:buSzPts val="1100"/>
              <a:buFont typeface="Arial"/>
              <a:buNone/>
            </a:pPr>
            <a:endParaRPr lang="en-GB" dirty="0"/>
          </a:p>
          <a:p>
            <a:pPr marL="0" lvl="0" indent="0" algn="l" rtl="0">
              <a:lnSpc>
                <a:spcPct val="115000"/>
              </a:lnSpc>
              <a:spcBef>
                <a:spcPts val="0"/>
              </a:spcBef>
              <a:spcAft>
                <a:spcPts val="0"/>
              </a:spcAft>
              <a:buClr>
                <a:schemeClr val="dk1"/>
              </a:buClr>
              <a:buSzPts val="1100"/>
              <a:buFont typeface="Arial"/>
              <a:buNone/>
            </a:pPr>
            <a:r>
              <a:rPr lang="en-GB" dirty="0"/>
              <a:t>[click]</a:t>
            </a:r>
          </a:p>
          <a:p>
            <a:pPr marL="0" lvl="0" indent="0" algn="l" rtl="0">
              <a:spcBef>
                <a:spcPts val="0"/>
              </a:spcBef>
              <a:spcAft>
                <a:spcPts val="0"/>
              </a:spcAft>
              <a:buNone/>
            </a:pPr>
            <a:r>
              <a:rPr lang="en-US" dirty="0"/>
              <a:t>On your right you can see how it improved the alignment.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e675639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e675639e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t>For Data augmentation step, </a:t>
            </a:r>
            <a:br>
              <a:rPr lang="en-GB" dirty="0"/>
            </a:br>
            <a:r>
              <a:rPr lang="en-GB" dirty="0"/>
              <a:t>As we were given only numerical data for the first quadrant, </a:t>
            </a:r>
          </a:p>
          <a:p>
            <a:pPr marL="0" lvl="0" indent="0" algn="l" rtl="0">
              <a:lnSpc>
                <a:spcPct val="115000"/>
              </a:lnSpc>
              <a:spcBef>
                <a:spcPts val="0"/>
              </a:spcBef>
              <a:spcAft>
                <a:spcPts val="0"/>
              </a:spcAft>
              <a:buClr>
                <a:schemeClr val="dk1"/>
              </a:buClr>
              <a:buSzPts val="1100"/>
              <a:buFont typeface="Arial"/>
              <a:buNone/>
            </a:pPr>
            <a:endParaRPr lang="en-GB" dirty="0"/>
          </a:p>
          <a:p>
            <a:pPr marL="0" lvl="0" indent="0" algn="l" rtl="0">
              <a:lnSpc>
                <a:spcPct val="115000"/>
              </a:lnSpc>
              <a:spcBef>
                <a:spcPts val="0"/>
              </a:spcBef>
              <a:spcAft>
                <a:spcPts val="0"/>
              </a:spcAft>
              <a:buClr>
                <a:schemeClr val="dk1"/>
              </a:buClr>
              <a:buSzPts val="1100"/>
              <a:buFont typeface="Arial"/>
              <a:buNone/>
            </a:pPr>
            <a:r>
              <a:rPr lang="en-GB" dirty="0"/>
              <a:t>we augmented the numerical data by generating data for collisions taking place in quadrants 2, 3 and 4 and rearranging the input sensor and input channels.</a:t>
            </a:r>
            <a:endParaRPr dirty="0"/>
          </a:p>
          <a:p>
            <a:pPr marL="0" lvl="0" indent="0" algn="l" rtl="0">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Now that we have </a:t>
            </a:r>
            <a:r>
              <a:rPr lang="en-GB" dirty="0" err="1">
                <a:solidFill>
                  <a:schemeClr val="dk1"/>
                </a:solidFill>
                <a:latin typeface="Calibri"/>
                <a:ea typeface="Calibri"/>
                <a:cs typeface="Calibri"/>
                <a:sym typeface="Calibri"/>
              </a:rPr>
              <a:t>preprocessed</a:t>
            </a:r>
            <a:r>
              <a:rPr lang="en-GB" dirty="0">
                <a:solidFill>
                  <a:schemeClr val="dk1"/>
                </a:solidFill>
                <a:latin typeface="Calibri"/>
                <a:ea typeface="Calibri"/>
                <a:cs typeface="Calibri"/>
                <a:sym typeface="Calibri"/>
              </a:rPr>
              <a:t> the data, we can move onto the neural network part of the project.</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lang="en-US" dirty="0"/>
          </a:p>
          <a:p>
            <a:pPr marL="0" lvl="0" indent="0" algn="l" rtl="0">
              <a:spcBef>
                <a:spcPts val="0"/>
              </a:spcBef>
              <a:spcAft>
                <a:spcPts val="0"/>
              </a:spcAft>
              <a:buNone/>
            </a:pPr>
            <a:r>
              <a:rPr lang="en-DE" dirty="0"/>
              <a:t>[end before 1:30]</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0ea3a4ccea_0_18:notes"/>
          <p:cNvSpPr txBox="1">
            <a:spLocks noGrp="1"/>
          </p:cNvSpPr>
          <p:nvPr>
            <p:ph type="body" idx="1"/>
          </p:nvPr>
        </p:nvSpPr>
        <p:spPr>
          <a:xfrm>
            <a:off x="685494" y="4401096"/>
            <a:ext cx="5487000" cy="3599700"/>
          </a:xfrm>
          <a:prstGeom prst="rect">
            <a:avLst/>
          </a:prstGeom>
        </p:spPr>
        <p:txBody>
          <a:bodyPr spcFirstLastPara="1" wrap="square" lIns="86100" tIns="86100" rIns="86100" bIns="861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For this section, </a:t>
            </a:r>
          </a:p>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we ran our Neural network first with the given numerical data and later with our augmented numerical data.</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 </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General steps are as follows:</a:t>
            </a:r>
          </a:p>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[click]</a:t>
            </a:r>
          </a:p>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We loaded the </a:t>
            </a:r>
            <a:r>
              <a:rPr lang="en-GB" sz="1000" dirty="0" err="1">
                <a:solidFill>
                  <a:schemeClr val="dk1"/>
                </a:solidFill>
              </a:rPr>
              <a:t>preprocessed</a:t>
            </a:r>
            <a:r>
              <a:rPr lang="en-GB" sz="1000" dirty="0">
                <a:solidFill>
                  <a:schemeClr val="dk1"/>
                </a:solidFill>
              </a:rPr>
              <a:t> data as pickle files,</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GB" sz="1000" dirty="0">
                <a:solidFill>
                  <a:schemeClr val="dk1"/>
                </a:solidFill>
              </a:rPr>
              <a:t>[click]</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We </a:t>
            </a:r>
            <a:r>
              <a:rPr lang="en-GB" sz="1000" dirty="0" err="1">
                <a:solidFill>
                  <a:schemeClr val="dk1"/>
                </a:solidFill>
              </a:rPr>
              <a:t>Splitted</a:t>
            </a:r>
            <a:r>
              <a:rPr lang="en-GB" sz="1000" dirty="0">
                <a:solidFill>
                  <a:schemeClr val="dk1"/>
                </a:solidFill>
              </a:rPr>
              <a:t> the numerical data into training, validation, and test</a:t>
            </a:r>
          </a:p>
          <a:p>
            <a:pPr marL="0" marR="0" lvl="0" indent="0" algn="l" defTabSz="914400" rtl="0" eaLnBrk="1" fontAlgn="auto" latinLnBrk="0" hangingPunct="1">
              <a:lnSpc>
                <a:spcPct val="115000"/>
              </a:lnSpc>
              <a:spcBef>
                <a:spcPts val="0"/>
              </a:spcBef>
              <a:spcAft>
                <a:spcPts val="0"/>
              </a:spcAft>
              <a:buClr>
                <a:schemeClr val="dk1"/>
              </a:buClr>
              <a:buSzPts val="1100"/>
              <a:buFont typeface="Arial"/>
              <a:buNone/>
              <a:tabLst/>
              <a:defRPr/>
            </a:pPr>
            <a:r>
              <a:rPr lang="en-GB" sz="1000" dirty="0">
                <a:solidFill>
                  <a:schemeClr val="dk1"/>
                </a:solidFill>
              </a:rPr>
              <a:t>[click][click][click]</a:t>
            </a:r>
            <a:endParaRPr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Then we started with simple FCN/CNN/RNN as our baseline and determined Mean Squared Error as our error metric/ loss function, </a:t>
            </a:r>
          </a:p>
          <a:p>
            <a:pPr marL="0" lvl="0" indent="0" algn="l" rtl="0">
              <a:lnSpc>
                <a:spcPct val="115000"/>
              </a:lnSpc>
              <a:spcBef>
                <a:spcPts val="0"/>
              </a:spcBef>
              <a:spcAft>
                <a:spcPts val="0"/>
              </a:spcAft>
              <a:buClr>
                <a:schemeClr val="dk1"/>
              </a:buClr>
              <a:buSzPts val="1100"/>
              <a:buFont typeface="Arial"/>
              <a:buNone/>
            </a:pPr>
            <a:endParaRPr lang="en-GB" sz="10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rPr>
              <a:t>Afterwards, we empirically tuned the architecture and hyper parameters to achieve good prediction without overfitting or underfitting.</a:t>
            </a:r>
            <a:endParaRPr sz="1000" dirty="0">
              <a:solidFill>
                <a:schemeClr val="dk1"/>
              </a:solidFill>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1000" dirty="0">
                <a:solidFill>
                  <a:schemeClr val="dk1"/>
                </a:solidFill>
              </a:rPr>
              <a:t>[click]</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endParaRPr lang="en-GB" sz="1000" dirty="0">
              <a:solidFill>
                <a:schemeClr val="dk1"/>
              </a:solidFill>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GB" sz="1000" dirty="0">
                <a:solidFill>
                  <a:schemeClr val="dk1"/>
                </a:solidFill>
              </a:rPr>
              <a:t>In the following slides, we’d like to present our final choice of architecture and parameters for FCN/CNN/RNN.</a:t>
            </a:r>
          </a:p>
          <a:p>
            <a:pPr marL="0" lvl="0" indent="0" algn="l" rtl="0">
              <a:lnSpc>
                <a:spcPct val="115000"/>
              </a:lnSpc>
              <a:spcBef>
                <a:spcPts val="0"/>
              </a:spcBef>
              <a:spcAft>
                <a:spcPts val="0"/>
              </a:spcAft>
              <a:buNone/>
            </a:pPr>
            <a:endParaRPr lang="en-GB" sz="1000" dirty="0">
              <a:solidFill>
                <a:schemeClr val="dk1"/>
              </a:solidFill>
            </a:endParaRPr>
          </a:p>
          <a:p>
            <a:pPr marL="0" lvl="0" indent="0" algn="l" rtl="0">
              <a:lnSpc>
                <a:spcPct val="115000"/>
              </a:lnSpc>
              <a:spcBef>
                <a:spcPts val="0"/>
              </a:spcBef>
              <a:spcAft>
                <a:spcPts val="0"/>
              </a:spcAft>
              <a:buNone/>
            </a:pPr>
            <a:r>
              <a:rPr lang="en-GB" sz="1000" dirty="0">
                <a:solidFill>
                  <a:schemeClr val="dk1"/>
                </a:solidFill>
              </a:rPr>
              <a:t>(could skip)</a:t>
            </a:r>
            <a:endParaRPr sz="1000" dirty="0">
              <a:solidFill>
                <a:schemeClr val="dk1"/>
              </a:solidFill>
            </a:endParaRPr>
          </a:p>
          <a:p>
            <a:pPr marL="0" lvl="0" indent="0" algn="l" rtl="0">
              <a:lnSpc>
                <a:spcPct val="115000"/>
              </a:lnSpc>
              <a:spcBef>
                <a:spcPts val="0"/>
              </a:spcBef>
              <a:spcAft>
                <a:spcPts val="0"/>
              </a:spcAft>
              <a:buNone/>
            </a:pPr>
            <a:r>
              <a:rPr lang="en-GB" sz="1000" dirty="0">
                <a:solidFill>
                  <a:schemeClr val="dk1"/>
                </a:solidFill>
              </a:rPr>
              <a:t>Some of our key configuration decisions includes:</a:t>
            </a:r>
            <a:endParaRPr sz="1000" dirty="0">
              <a:solidFill>
                <a:schemeClr val="dk1"/>
              </a:solidFill>
            </a:endParaRPr>
          </a:p>
          <a:p>
            <a:pPr marL="457200" lvl="0" indent="-228600" algn="l" rtl="0">
              <a:lnSpc>
                <a:spcPct val="115000"/>
              </a:lnSpc>
              <a:spcBef>
                <a:spcPts val="0"/>
              </a:spcBef>
              <a:spcAft>
                <a:spcPts val="0"/>
              </a:spcAft>
              <a:buNone/>
            </a:pPr>
            <a:r>
              <a:rPr lang="en-GB" sz="1000" dirty="0">
                <a:solidFill>
                  <a:schemeClr val="dk1"/>
                </a:solidFill>
              </a:rPr>
              <a:t>·  	Normalization of input and/or target,</a:t>
            </a:r>
            <a:endParaRPr sz="1000" dirty="0">
              <a:solidFill>
                <a:schemeClr val="dk1"/>
              </a:solidFill>
            </a:endParaRPr>
          </a:p>
          <a:p>
            <a:pPr marL="457200" lvl="0" indent="-228600" algn="l" rtl="0">
              <a:lnSpc>
                <a:spcPct val="115000"/>
              </a:lnSpc>
              <a:spcBef>
                <a:spcPts val="0"/>
              </a:spcBef>
              <a:spcAft>
                <a:spcPts val="0"/>
              </a:spcAft>
              <a:buNone/>
            </a:pPr>
            <a:r>
              <a:rPr lang="en-GB" sz="1000" dirty="0">
                <a:solidFill>
                  <a:schemeClr val="dk1"/>
                </a:solidFill>
              </a:rPr>
              <a:t>·  	Layer type and depth,</a:t>
            </a:r>
            <a:endParaRPr sz="1000" dirty="0">
              <a:solidFill>
                <a:schemeClr val="dk1"/>
              </a:solidFill>
            </a:endParaRPr>
          </a:p>
          <a:p>
            <a:pPr marL="457200" lvl="0" indent="-228600" algn="l" rtl="0">
              <a:lnSpc>
                <a:spcPct val="115000"/>
              </a:lnSpc>
              <a:spcBef>
                <a:spcPts val="0"/>
              </a:spcBef>
              <a:spcAft>
                <a:spcPts val="0"/>
              </a:spcAft>
              <a:buNone/>
            </a:pPr>
            <a:r>
              <a:rPr lang="en-GB" sz="1000" dirty="0">
                <a:solidFill>
                  <a:schemeClr val="dk1"/>
                </a:solidFill>
              </a:rPr>
              <a:t>·  	Choice of activation, loss function, and </a:t>
            </a:r>
            <a:r>
              <a:rPr lang="en-GB" sz="1000" dirty="0" err="1">
                <a:solidFill>
                  <a:schemeClr val="dk1"/>
                </a:solidFill>
              </a:rPr>
              <a:t>regularizer</a:t>
            </a:r>
            <a:endParaRPr sz="1000" dirty="0">
              <a:solidFill>
                <a:schemeClr val="dk1"/>
              </a:solidFill>
            </a:endParaRPr>
          </a:p>
          <a:p>
            <a:pPr marL="457200" lvl="0" indent="-228600" algn="l" rtl="0">
              <a:lnSpc>
                <a:spcPct val="115000"/>
              </a:lnSpc>
              <a:spcBef>
                <a:spcPts val="0"/>
              </a:spcBef>
              <a:spcAft>
                <a:spcPts val="0"/>
              </a:spcAft>
              <a:buNone/>
            </a:pPr>
            <a:r>
              <a:rPr lang="en-GB" sz="1000" dirty="0">
                <a:solidFill>
                  <a:schemeClr val="dk1"/>
                </a:solidFill>
              </a:rPr>
              <a:t>·  	Number of epoch</a:t>
            </a:r>
            <a:endParaRPr sz="1000" dirty="0">
              <a:solidFill>
                <a:schemeClr val="dk1"/>
              </a:solidFill>
            </a:endParaRPr>
          </a:p>
          <a:p>
            <a:pPr marL="0" lvl="0" indent="0" algn="l" rtl="0">
              <a:lnSpc>
                <a:spcPct val="115000"/>
              </a:lnSpc>
              <a:spcBef>
                <a:spcPts val="0"/>
              </a:spcBef>
              <a:spcAft>
                <a:spcPts val="0"/>
              </a:spcAft>
              <a:buNone/>
            </a:pPr>
            <a:endParaRPr sz="1000" dirty="0">
              <a:solidFill>
                <a:schemeClr val="dk1"/>
              </a:solidFill>
            </a:endParaRPr>
          </a:p>
          <a:p>
            <a:pPr marL="228600" lvl="0" indent="0" algn="l" rtl="0">
              <a:lnSpc>
                <a:spcPct val="115000"/>
              </a:lnSpc>
              <a:spcBef>
                <a:spcPts val="0"/>
              </a:spcBef>
              <a:spcAft>
                <a:spcPts val="0"/>
              </a:spcAft>
              <a:buNone/>
            </a:pPr>
            <a:endParaRPr sz="1000" dirty="0">
              <a:solidFill>
                <a:schemeClr val="dk1"/>
              </a:solidFill>
            </a:endParaRPr>
          </a:p>
          <a:p>
            <a:pPr marL="0" lvl="0" indent="0" algn="l" rtl="0">
              <a:lnSpc>
                <a:spcPct val="115000"/>
              </a:lnSpc>
              <a:spcBef>
                <a:spcPts val="0"/>
              </a:spcBef>
              <a:spcAft>
                <a:spcPts val="0"/>
              </a:spcAft>
              <a:buNone/>
            </a:pPr>
            <a:endParaRPr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endParaRPr>
          </a:p>
          <a:p>
            <a:pPr marL="0" lvl="0" indent="0" algn="l" rtl="0">
              <a:spcBef>
                <a:spcPts val="0"/>
              </a:spcBef>
              <a:spcAft>
                <a:spcPts val="0"/>
              </a:spcAft>
              <a:buNone/>
            </a:pPr>
            <a:endParaRPr sz="1000" dirty="0"/>
          </a:p>
        </p:txBody>
      </p:sp>
      <p:sp>
        <p:nvSpPr>
          <p:cNvPr id="257" name="Google Shape;257;g10ea3a4ccea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ea3a4ccea_2_58:notes"/>
          <p:cNvSpPr txBox="1">
            <a:spLocks noGrp="1"/>
          </p:cNvSpPr>
          <p:nvPr>
            <p:ph type="body" idx="1"/>
          </p:nvPr>
        </p:nvSpPr>
        <p:spPr>
          <a:xfrm>
            <a:off x="685494" y="4401097"/>
            <a:ext cx="5487013" cy="3599736"/>
          </a:xfrm>
          <a:prstGeom prst="rect">
            <a:avLst/>
          </a:prstGeom>
        </p:spPr>
        <p:txBody>
          <a:bodyPr spcFirstLastPara="1" wrap="square" lIns="86100" tIns="86100" rIns="86100" bIns="861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For Fully Connected Neural Network, </a:t>
            </a:r>
          </a:p>
          <a:p>
            <a:pPr marL="0" lvl="0" indent="0" algn="l" rtl="0">
              <a:lnSpc>
                <a:spcPct val="115000"/>
              </a:lnSpc>
              <a:spcBef>
                <a:spcPts val="0"/>
              </a:spcBef>
              <a:spcAft>
                <a:spcPts val="0"/>
              </a:spcAft>
              <a:buClr>
                <a:schemeClr val="dk1"/>
              </a:buClr>
              <a:buSzPts val="1100"/>
              <a:buFont typeface="Arial"/>
              <a:buNone/>
            </a:pPr>
            <a:endParaRPr lang="en-GB"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we settled on two hidden layers, </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[click]</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with </a:t>
            </a:r>
            <a:r>
              <a:rPr lang="en-GB" dirty="0" err="1">
                <a:solidFill>
                  <a:schemeClr val="dk1"/>
                </a:solidFill>
                <a:latin typeface="Calibri"/>
                <a:ea typeface="Calibri"/>
                <a:cs typeface="Calibri"/>
                <a:sym typeface="Calibri"/>
              </a:rPr>
              <a:t>reLU</a:t>
            </a:r>
            <a:r>
              <a:rPr lang="en-GB" dirty="0">
                <a:solidFill>
                  <a:schemeClr val="dk1"/>
                </a:solidFill>
                <a:latin typeface="Calibri"/>
                <a:ea typeface="Calibri"/>
                <a:cs typeface="Calibri"/>
                <a:sym typeface="Calibri"/>
              </a:rPr>
              <a:t> activation function and </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L2 </a:t>
            </a:r>
            <a:r>
              <a:rPr lang="en-GB" dirty="0" err="1">
                <a:solidFill>
                  <a:schemeClr val="dk1"/>
                </a:solidFill>
                <a:latin typeface="Calibri"/>
                <a:ea typeface="Calibri"/>
                <a:cs typeface="Calibri"/>
                <a:sym typeface="Calibri"/>
              </a:rPr>
              <a:t>regularizer</a:t>
            </a:r>
            <a:r>
              <a:rPr lang="en-GB" dirty="0">
                <a:solidFill>
                  <a:schemeClr val="dk1"/>
                </a:solidFill>
                <a:latin typeface="Calibri"/>
                <a:ea typeface="Calibri"/>
                <a:cs typeface="Calibri"/>
                <a:sym typeface="Calibri"/>
              </a:rPr>
              <a:t> to reduce overfitting. </a:t>
            </a:r>
          </a:p>
          <a:p>
            <a:pPr marL="0" lvl="0" indent="0" algn="l" rtl="0">
              <a:lnSpc>
                <a:spcPct val="115000"/>
              </a:lnSpc>
              <a:spcBef>
                <a:spcPts val="0"/>
              </a:spcBef>
              <a:spcAft>
                <a:spcPts val="0"/>
              </a:spcAft>
              <a:buClr>
                <a:schemeClr val="dk1"/>
              </a:buClr>
              <a:buSzPts val="1100"/>
              <a:buFont typeface="Arial"/>
              <a:buNone/>
            </a:pPr>
            <a:endParaRPr lang="en-GB"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On our output layer, </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[click]</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we settled on MSE loss function and </a:t>
            </a:r>
          </a:p>
          <a:p>
            <a:pPr marL="0" lvl="0" indent="0" algn="l" rtl="0">
              <a:lnSpc>
                <a:spcPct val="115000"/>
              </a:lnSpc>
              <a:spcBef>
                <a:spcPts val="0"/>
              </a:spcBef>
              <a:spcAft>
                <a:spcPts val="0"/>
              </a:spcAft>
              <a:buClr>
                <a:schemeClr val="dk1"/>
              </a:buClr>
              <a:buSzPts val="1100"/>
              <a:buFont typeface="Arial"/>
              <a:buNone/>
            </a:pPr>
            <a:r>
              <a:rPr lang="en-GB" dirty="0">
                <a:solidFill>
                  <a:schemeClr val="dk1"/>
                </a:solidFill>
                <a:latin typeface="Calibri"/>
                <a:ea typeface="Calibri"/>
                <a:cs typeface="Calibri"/>
                <a:sym typeface="Calibri"/>
              </a:rPr>
              <a:t>hyperbolic tangent activation function as it corresponds with the minmax scalarization applied for target data.</a:t>
            </a:r>
            <a:endParaRPr dirty="0">
              <a:solidFill>
                <a:schemeClr val="dk1"/>
              </a:solidFill>
              <a:latin typeface="Calibri"/>
              <a:ea typeface="Calibri"/>
              <a:cs typeface="Calibri"/>
              <a:sym typeface="Calibri"/>
            </a:endParaRPr>
          </a:p>
        </p:txBody>
      </p:sp>
      <p:sp>
        <p:nvSpPr>
          <p:cNvPr id="269" name="Google Shape;269;g10ea3a4ccea_2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0ea3a4ccea_2_66:notes"/>
          <p:cNvSpPr txBox="1">
            <a:spLocks noGrp="1"/>
          </p:cNvSpPr>
          <p:nvPr>
            <p:ph type="body" idx="1"/>
          </p:nvPr>
        </p:nvSpPr>
        <p:spPr>
          <a:xfrm>
            <a:off x="685494" y="4401097"/>
            <a:ext cx="5487013" cy="3599736"/>
          </a:xfrm>
          <a:prstGeom prst="rect">
            <a:avLst/>
          </a:prstGeom>
        </p:spPr>
        <p:txBody>
          <a:bodyPr spcFirstLastPara="1" wrap="square" lIns="86100" tIns="86100" rIns="86100" bIns="86100" anchor="t" anchorCtr="0">
            <a:noAutofit/>
          </a:bodyPr>
          <a:lstStyle/>
          <a:p>
            <a:pPr marL="0" lvl="0" indent="0" algn="l" rtl="0">
              <a:lnSpc>
                <a:spcPct val="115000"/>
              </a:lnSpc>
              <a:spcBef>
                <a:spcPts val="0"/>
              </a:spcBef>
              <a:spcAft>
                <a:spcPts val="0"/>
              </a:spcAft>
              <a:buNone/>
            </a:pPr>
            <a:r>
              <a:rPr lang="en-GB" dirty="0">
                <a:solidFill>
                  <a:schemeClr val="dk1"/>
                </a:solidFill>
                <a:latin typeface="Calibri"/>
                <a:ea typeface="Calibri"/>
                <a:cs typeface="Calibri"/>
                <a:sym typeface="Calibri"/>
              </a:rPr>
              <a:t>For Convolutional Neural Network,</a:t>
            </a:r>
            <a:br>
              <a:rPr lang="en-GB" dirty="0">
                <a:solidFill>
                  <a:schemeClr val="dk1"/>
                </a:solidFill>
                <a:latin typeface="Calibri"/>
                <a:ea typeface="Calibri"/>
                <a:cs typeface="Calibri"/>
                <a:sym typeface="Calibri"/>
              </a:rPr>
            </a:br>
            <a:endParaRPr lang="en-GB"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GB" dirty="0">
                <a:solidFill>
                  <a:schemeClr val="dk1"/>
                </a:solidFill>
                <a:latin typeface="Calibri"/>
                <a:ea typeface="Calibri"/>
                <a:cs typeface="Calibri"/>
                <a:sym typeface="Calibri"/>
              </a:rPr>
              <a:t>[click]</a:t>
            </a:r>
            <a:br>
              <a:rPr lang="en-GB" dirty="0">
                <a:solidFill>
                  <a:schemeClr val="dk1"/>
                </a:solidFill>
                <a:latin typeface="Calibri"/>
                <a:ea typeface="Calibri"/>
                <a:cs typeface="Calibri"/>
                <a:sym typeface="Calibri"/>
              </a:rPr>
            </a:br>
            <a:r>
              <a:rPr lang="en-GB" dirty="0">
                <a:solidFill>
                  <a:schemeClr val="dk1"/>
                </a:solidFill>
                <a:latin typeface="Calibri"/>
                <a:ea typeface="Calibri"/>
                <a:cs typeface="Calibri"/>
                <a:sym typeface="Calibri"/>
              </a:rPr>
              <a:t>We settled on two convolutional layers with max pooling applied after each convolutional layer and two FC layers for our hidden layers. </a:t>
            </a:r>
          </a:p>
          <a:p>
            <a:pPr marL="0" lvl="0" indent="0" algn="l" rtl="0">
              <a:lnSpc>
                <a:spcPct val="115000"/>
              </a:lnSpc>
              <a:spcBef>
                <a:spcPts val="0"/>
              </a:spcBef>
              <a:spcAft>
                <a:spcPts val="0"/>
              </a:spcAft>
              <a:buNone/>
            </a:pPr>
            <a:endParaRPr lang="en-GB" dirty="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GB" dirty="0">
                <a:solidFill>
                  <a:schemeClr val="dk1"/>
                </a:solidFill>
                <a:latin typeface="Calibri"/>
                <a:ea typeface="Calibri"/>
                <a:cs typeface="Calibri"/>
                <a:sym typeface="Calibri"/>
              </a:rPr>
              <a:t>Choice of activation function and loss remains same for each hidden and output layer as before.  </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77" name="Google Shape;277;g10ea3a4ccea_2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_2/3 Foto">
  <p:cSld name="Titel_2/3 Foto">
    <p:spTree>
      <p:nvGrpSpPr>
        <p:cNvPr id="1" name="Shape 57"/>
        <p:cNvGrpSpPr/>
        <p:nvPr/>
      </p:nvGrpSpPr>
      <p:grpSpPr>
        <a:xfrm>
          <a:off x="0" y="0"/>
          <a:ext cx="0" cy="0"/>
          <a:chOff x="0" y="0"/>
          <a:chExt cx="0" cy="0"/>
        </a:xfrm>
      </p:grpSpPr>
      <p:cxnSp>
        <p:nvCxnSpPr>
          <p:cNvPr id="58" name="Google Shape;58;p14"/>
          <p:cNvCxnSpPr/>
          <p:nvPr/>
        </p:nvCxnSpPr>
        <p:spPr>
          <a:xfrm>
            <a:off x="245160" y="547942"/>
            <a:ext cx="8653680" cy="0"/>
          </a:xfrm>
          <a:prstGeom prst="straightConnector1">
            <a:avLst/>
          </a:prstGeom>
          <a:noFill/>
          <a:ln w="12700" cap="flat" cmpd="sng">
            <a:solidFill>
              <a:schemeClr val="lt1"/>
            </a:solidFill>
            <a:prstDash val="solid"/>
            <a:miter lim="800000"/>
            <a:headEnd type="none" w="sm" len="sm"/>
            <a:tailEnd type="none" w="sm" len="sm"/>
          </a:ln>
        </p:spPr>
      </p:cxnSp>
      <p:cxnSp>
        <p:nvCxnSpPr>
          <p:cNvPr id="59" name="Google Shape;59;p14"/>
          <p:cNvCxnSpPr/>
          <p:nvPr/>
        </p:nvCxnSpPr>
        <p:spPr>
          <a:xfrm>
            <a:off x="245160" y="4603270"/>
            <a:ext cx="8653680" cy="0"/>
          </a:xfrm>
          <a:prstGeom prst="straightConnector1">
            <a:avLst/>
          </a:prstGeom>
          <a:noFill/>
          <a:ln w="12700" cap="flat" cmpd="sng">
            <a:solidFill>
              <a:schemeClr val="lt1"/>
            </a:solidFill>
            <a:prstDash val="solid"/>
            <a:miter lim="800000"/>
            <a:headEnd type="none" w="sm" len="sm"/>
            <a:tailEnd type="none" w="sm" len="sm"/>
          </a:ln>
        </p:spPr>
      </p:cxnSp>
      <p:sp>
        <p:nvSpPr>
          <p:cNvPr id="60" name="Google Shape;60;p14"/>
          <p:cNvSpPr txBox="1"/>
          <p:nvPr/>
        </p:nvSpPr>
        <p:spPr>
          <a:xfrm>
            <a:off x="9258301" y="404813"/>
            <a:ext cx="164147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Einpassen</a:t>
            </a:r>
            <a:endParaRPr/>
          </a:p>
          <a:p>
            <a:pPr marL="457200" marR="0" lvl="1" indent="0" algn="l" rtl="0">
              <a:spcBef>
                <a:spcPts val="0"/>
              </a:spcBef>
              <a:spcAft>
                <a:spcPts val="0"/>
              </a:spcAft>
              <a:buNone/>
            </a:pPr>
            <a:r>
              <a:rPr lang="en-GB" sz="1000" b="0" i="0" u="none" strike="noStrike" cap="none">
                <a:solidFill>
                  <a:schemeClr val="dk1"/>
                </a:solidFill>
                <a:latin typeface="Arial"/>
                <a:ea typeface="Arial"/>
                <a:cs typeface="Arial"/>
                <a:sym typeface="Arial"/>
              </a:rPr>
              <a:t>oder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61" name="Google Shape;61;p14"/>
          <p:cNvSpPr txBox="1">
            <a:spLocks noGrp="1"/>
          </p:cNvSpPr>
          <p:nvPr>
            <p:ph type="ctrTitle"/>
          </p:nvPr>
        </p:nvSpPr>
        <p:spPr>
          <a:xfrm>
            <a:off x="288000" y="3543675"/>
            <a:ext cx="8568000" cy="405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62" name="Google Shape;62;p14"/>
          <p:cNvSpPr txBox="1">
            <a:spLocks noGrp="1"/>
          </p:cNvSpPr>
          <p:nvPr>
            <p:ph type="subTitle" idx="1"/>
          </p:nvPr>
        </p:nvSpPr>
        <p:spPr>
          <a:xfrm>
            <a:off x="288000" y="3913575"/>
            <a:ext cx="8568000" cy="60961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14"/>
          <p:cNvSpPr>
            <a:spLocks noGrp="1"/>
          </p:cNvSpPr>
          <p:nvPr>
            <p:ph type="pic" idx="2"/>
          </p:nvPr>
        </p:nvSpPr>
        <p:spPr>
          <a:xfrm>
            <a:off x="0" y="0"/>
            <a:ext cx="9144000" cy="3435846"/>
          </a:xfrm>
          <a:prstGeom prst="rect">
            <a:avLst/>
          </a:prstGeom>
          <a:noFill/>
          <a:ln>
            <a:noFill/>
          </a:ln>
        </p:spPr>
      </p:sp>
      <p:sp>
        <p:nvSpPr>
          <p:cNvPr id="64" name="Google Shape;64;p14"/>
          <p:cNvSpPr/>
          <p:nvPr/>
        </p:nvSpPr>
        <p:spPr>
          <a:xfrm>
            <a:off x="245160" y="4660040"/>
            <a:ext cx="294280" cy="2160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halt_Aufzählung">
  <p:cSld name="Inhalt_Aufzählun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67" name="Google Shape;67;p15"/>
          <p:cNvSpPr txBox="1">
            <a:spLocks noGrp="1"/>
          </p:cNvSpPr>
          <p:nvPr>
            <p:ph type="body" idx="1"/>
          </p:nvPr>
        </p:nvSpPr>
        <p:spPr>
          <a:xfrm>
            <a:off x="1352789" y="843510"/>
            <a:ext cx="6437763" cy="3456432"/>
          </a:xfrm>
          <a:prstGeom prst="rect">
            <a:avLst/>
          </a:prstGeom>
          <a:noFill/>
          <a:ln>
            <a:noFill/>
          </a:ln>
        </p:spPr>
        <p:txBody>
          <a:bodyPr spcFirstLastPara="1" wrap="square" lIns="0" tIns="0" rIns="0" bIns="0" anchor="ctr" anchorCtr="0">
            <a:noAutofit/>
          </a:bodyPr>
          <a:lstStyle>
            <a:lvl1pPr marL="457200" marR="0" lvl="0"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0040" algn="l" rtl="0">
              <a:spcBef>
                <a:spcPts val="0"/>
              </a:spcBef>
              <a:spcAft>
                <a:spcPts val="0"/>
              </a:spcAft>
              <a:buClr>
                <a:schemeClr val="dk2"/>
              </a:buClr>
              <a:buSzPts val="144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299719" algn="l" rtl="0">
              <a:spcBef>
                <a:spcPts val="0"/>
              </a:spcBef>
              <a:spcAft>
                <a:spcPts val="0"/>
              </a:spcAft>
              <a:buClr>
                <a:schemeClr val="dk2"/>
              </a:buClr>
              <a:buSzPts val="112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el_1/3 Foto">
  <p:cSld name="Titel_1/3 Foto">
    <p:spTree>
      <p:nvGrpSpPr>
        <p:cNvPr id="1" name="Shape 68"/>
        <p:cNvGrpSpPr/>
        <p:nvPr/>
      </p:nvGrpSpPr>
      <p:grpSpPr>
        <a:xfrm>
          <a:off x="0" y="0"/>
          <a:ext cx="0" cy="0"/>
          <a:chOff x="0" y="0"/>
          <a:chExt cx="0" cy="0"/>
        </a:xfrm>
      </p:grpSpPr>
      <p:cxnSp>
        <p:nvCxnSpPr>
          <p:cNvPr id="69" name="Google Shape;69;p16"/>
          <p:cNvCxnSpPr/>
          <p:nvPr/>
        </p:nvCxnSpPr>
        <p:spPr>
          <a:xfrm>
            <a:off x="245160" y="547942"/>
            <a:ext cx="8653680" cy="0"/>
          </a:xfrm>
          <a:prstGeom prst="straightConnector1">
            <a:avLst/>
          </a:prstGeom>
          <a:noFill/>
          <a:ln w="12700" cap="flat" cmpd="sng">
            <a:solidFill>
              <a:schemeClr val="lt1"/>
            </a:solidFill>
            <a:prstDash val="solid"/>
            <a:miter lim="800000"/>
            <a:headEnd type="none" w="sm" len="sm"/>
            <a:tailEnd type="none" w="sm" len="sm"/>
          </a:ln>
        </p:spPr>
      </p:cxnSp>
      <p:sp>
        <p:nvSpPr>
          <p:cNvPr id="70" name="Google Shape;70;p16"/>
          <p:cNvSpPr txBox="1"/>
          <p:nvPr/>
        </p:nvSpPr>
        <p:spPr>
          <a:xfrm>
            <a:off x="9258301" y="404813"/>
            <a:ext cx="164147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Einpassen</a:t>
            </a:r>
            <a:endParaRPr/>
          </a:p>
          <a:p>
            <a:pPr marL="457200" marR="0" lvl="1" indent="0" algn="l" rtl="0">
              <a:spcBef>
                <a:spcPts val="0"/>
              </a:spcBef>
              <a:spcAft>
                <a:spcPts val="0"/>
              </a:spcAft>
              <a:buNone/>
            </a:pPr>
            <a:r>
              <a:rPr lang="en-GB" sz="1000" b="0" i="0" u="none" strike="noStrike" cap="none">
                <a:solidFill>
                  <a:schemeClr val="dk1"/>
                </a:solidFill>
                <a:latin typeface="Arial"/>
                <a:ea typeface="Arial"/>
                <a:cs typeface="Arial"/>
                <a:sym typeface="Arial"/>
              </a:rPr>
              <a:t>oder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71" name="Google Shape;71;p16"/>
          <p:cNvSpPr txBox="1">
            <a:spLocks noGrp="1"/>
          </p:cNvSpPr>
          <p:nvPr>
            <p:ph type="ctrTitle"/>
          </p:nvPr>
        </p:nvSpPr>
        <p:spPr>
          <a:xfrm>
            <a:off x="288000" y="1865700"/>
            <a:ext cx="8568000" cy="405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72" name="Google Shape;72;p16"/>
          <p:cNvSpPr txBox="1">
            <a:spLocks noGrp="1"/>
          </p:cNvSpPr>
          <p:nvPr>
            <p:ph type="subTitle" idx="1"/>
          </p:nvPr>
        </p:nvSpPr>
        <p:spPr>
          <a:xfrm>
            <a:off x="288000" y="2235600"/>
            <a:ext cx="8568000" cy="1241822"/>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2"/>
              </a:buClr>
              <a:buSzPts val="2000"/>
              <a:buFont typeface="Noto Sans Symbols"/>
              <a:buNone/>
              <a:defRPr sz="2000"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3" name="Google Shape;73;p16"/>
          <p:cNvSpPr>
            <a:spLocks noGrp="1"/>
          </p:cNvSpPr>
          <p:nvPr>
            <p:ph type="pic" idx="2"/>
          </p:nvPr>
        </p:nvSpPr>
        <p:spPr>
          <a:xfrm>
            <a:off x="0" y="0"/>
            <a:ext cx="9144000" cy="1703487"/>
          </a:xfrm>
          <a:prstGeom prst="rect">
            <a:avLst/>
          </a:prstGeom>
          <a:noFill/>
          <a:ln>
            <a:noFill/>
          </a:ln>
        </p:spPr>
      </p:sp>
      <p:cxnSp>
        <p:nvCxnSpPr>
          <p:cNvPr id="74" name="Google Shape;74;p16"/>
          <p:cNvCxnSpPr/>
          <p:nvPr/>
        </p:nvCxnSpPr>
        <p:spPr>
          <a:xfrm>
            <a:off x="245160" y="4603270"/>
            <a:ext cx="8653680" cy="0"/>
          </a:xfrm>
          <a:prstGeom prst="straightConnector1">
            <a:avLst/>
          </a:prstGeom>
          <a:noFill/>
          <a:ln w="12700" cap="flat" cmpd="sng">
            <a:solidFill>
              <a:schemeClr val="lt1"/>
            </a:solidFill>
            <a:prstDash val="solid"/>
            <a:miter lim="800000"/>
            <a:headEnd type="none" w="sm" len="sm"/>
            <a:tailEnd type="none" w="sm" len="sm"/>
          </a:ln>
        </p:spPr>
      </p:cxnSp>
      <p:sp>
        <p:nvSpPr>
          <p:cNvPr id="75" name="Google Shape;75;p16"/>
          <p:cNvSpPr/>
          <p:nvPr/>
        </p:nvSpPr>
        <p:spPr>
          <a:xfrm>
            <a:off x="245160" y="4660040"/>
            <a:ext cx="294280" cy="2160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bschnitt_Linie_Text">
  <p:cSld name="Abschnitt_Linie_Text">
    <p:spTree>
      <p:nvGrpSpPr>
        <p:cNvPr id="1" name="Shape 76"/>
        <p:cNvGrpSpPr/>
        <p:nvPr/>
      </p:nvGrpSpPr>
      <p:grpSpPr>
        <a:xfrm>
          <a:off x="0" y="0"/>
          <a:ext cx="0" cy="0"/>
          <a:chOff x="0" y="0"/>
          <a:chExt cx="0" cy="0"/>
        </a:xfrm>
      </p:grpSpPr>
      <p:cxnSp>
        <p:nvCxnSpPr>
          <p:cNvPr id="77" name="Google Shape;77;p17"/>
          <p:cNvCxnSpPr/>
          <p:nvPr/>
        </p:nvCxnSpPr>
        <p:spPr>
          <a:xfrm>
            <a:off x="245160" y="547942"/>
            <a:ext cx="8653680" cy="0"/>
          </a:xfrm>
          <a:prstGeom prst="straightConnector1">
            <a:avLst/>
          </a:prstGeom>
          <a:noFill/>
          <a:ln w="12700" cap="flat" cmpd="sng">
            <a:solidFill>
              <a:schemeClr val="lt1"/>
            </a:solidFill>
            <a:prstDash val="solid"/>
            <a:miter lim="800000"/>
            <a:headEnd type="none" w="sm" len="sm"/>
            <a:tailEnd type="none" w="sm" len="sm"/>
          </a:ln>
        </p:spPr>
      </p:cxnSp>
      <p:cxnSp>
        <p:nvCxnSpPr>
          <p:cNvPr id="78" name="Google Shape;78;p17"/>
          <p:cNvCxnSpPr/>
          <p:nvPr/>
        </p:nvCxnSpPr>
        <p:spPr>
          <a:xfrm>
            <a:off x="245160" y="4603270"/>
            <a:ext cx="8653680" cy="0"/>
          </a:xfrm>
          <a:prstGeom prst="straightConnector1">
            <a:avLst/>
          </a:prstGeom>
          <a:noFill/>
          <a:ln w="12700" cap="flat" cmpd="sng">
            <a:solidFill>
              <a:schemeClr val="lt1"/>
            </a:solidFill>
            <a:prstDash val="solid"/>
            <a:miter lim="800000"/>
            <a:headEnd type="none" w="sm" len="sm"/>
            <a:tailEnd type="none" w="sm" len="sm"/>
          </a:ln>
        </p:spPr>
      </p:cxnSp>
      <p:cxnSp>
        <p:nvCxnSpPr>
          <p:cNvPr id="79" name="Google Shape;79;p17"/>
          <p:cNvCxnSpPr/>
          <p:nvPr/>
        </p:nvCxnSpPr>
        <p:spPr>
          <a:xfrm>
            <a:off x="287339" y="2277666"/>
            <a:ext cx="8569325" cy="0"/>
          </a:xfrm>
          <a:prstGeom prst="straightConnector1">
            <a:avLst/>
          </a:prstGeom>
          <a:noFill/>
          <a:ln w="9525" cap="flat" cmpd="sng">
            <a:solidFill>
              <a:schemeClr val="dk1"/>
            </a:solidFill>
            <a:prstDash val="solid"/>
            <a:miter lim="800000"/>
            <a:headEnd type="none" w="sm" len="sm"/>
            <a:tailEnd type="none" w="sm" len="sm"/>
          </a:ln>
        </p:spPr>
      </p:cxnSp>
      <p:sp>
        <p:nvSpPr>
          <p:cNvPr id="80" name="Google Shape;80;p17"/>
          <p:cNvSpPr txBox="1">
            <a:spLocks noGrp="1"/>
          </p:cNvSpPr>
          <p:nvPr>
            <p:ph type="ctrTitle"/>
          </p:nvPr>
        </p:nvSpPr>
        <p:spPr>
          <a:xfrm>
            <a:off x="288000" y="1865700"/>
            <a:ext cx="8568000" cy="405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81" name="Google Shape;81;p17"/>
          <p:cNvSpPr txBox="1">
            <a:spLocks noGrp="1"/>
          </p:cNvSpPr>
          <p:nvPr>
            <p:ph type="subTitle" idx="1"/>
          </p:nvPr>
        </p:nvSpPr>
        <p:spPr>
          <a:xfrm>
            <a:off x="288000" y="2397600"/>
            <a:ext cx="8568000" cy="1241822"/>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2"/>
              </a:buClr>
              <a:buSzPts val="2000"/>
              <a:buFont typeface="Noto Sans Symbols"/>
              <a:buNone/>
              <a:defRPr sz="2000"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82" name="Google Shape;82;p17"/>
          <p:cNvSpPr/>
          <p:nvPr/>
        </p:nvSpPr>
        <p:spPr>
          <a:xfrm>
            <a:off x="245160" y="4660040"/>
            <a:ext cx="294280" cy="2160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Uebersicht">
  <p:cSld name="Uebersicht">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85" name="Google Shape;85;p18"/>
          <p:cNvSpPr txBox="1">
            <a:spLocks noGrp="1"/>
          </p:cNvSpPr>
          <p:nvPr>
            <p:ph type="body" idx="1"/>
          </p:nvPr>
        </p:nvSpPr>
        <p:spPr>
          <a:xfrm>
            <a:off x="1352789" y="843510"/>
            <a:ext cx="6437763" cy="3456432"/>
          </a:xfrm>
          <a:prstGeom prst="rect">
            <a:avLst/>
          </a:prstGeom>
          <a:noFill/>
          <a:ln>
            <a:noFill/>
          </a:ln>
        </p:spPr>
        <p:txBody>
          <a:bodyPr spcFirstLastPara="1" wrap="square" lIns="0" tIns="0" rIns="0" bIns="0" anchor="ctr" anchorCtr="0">
            <a:noAutofit/>
          </a:bodyPr>
          <a:lstStyle>
            <a:lvl1pPr marL="457200" marR="0" lvl="0"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0040" algn="l" rtl="0">
              <a:spcBef>
                <a:spcPts val="0"/>
              </a:spcBef>
              <a:spcAft>
                <a:spcPts val="0"/>
              </a:spcAft>
              <a:buClr>
                <a:schemeClr val="dk2"/>
              </a:buClr>
              <a:buSzPts val="144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299719" algn="l" rtl="0">
              <a:spcBef>
                <a:spcPts val="0"/>
              </a:spcBef>
              <a:spcAft>
                <a:spcPts val="0"/>
              </a:spcAft>
              <a:buClr>
                <a:schemeClr val="dk2"/>
              </a:buClr>
              <a:buSzPts val="112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halt_Text">
  <p:cSld name="Inhalt_Text">
    <p:bg>
      <p:bgPr>
        <a:solidFill>
          <a:schemeClr val="lt1"/>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88" name="Google Shape;88;p19"/>
          <p:cNvSpPr txBox="1">
            <a:spLocks noGrp="1"/>
          </p:cNvSpPr>
          <p:nvPr>
            <p:ph type="body" idx="1"/>
          </p:nvPr>
        </p:nvSpPr>
        <p:spPr>
          <a:xfrm>
            <a:off x="1352870" y="843558"/>
            <a:ext cx="6438260" cy="3456384"/>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1pPr>
            <a:lvl2pPr marL="914400" marR="0" lvl="1"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nhalt_Bild">
  <p:cSld name="Inhalt_Bild">
    <p:spTree>
      <p:nvGrpSpPr>
        <p:cNvPr id="1" name="Shape 89"/>
        <p:cNvGrpSpPr/>
        <p:nvPr/>
      </p:nvGrpSpPr>
      <p:grpSpPr>
        <a:xfrm>
          <a:off x="0" y="0"/>
          <a:ext cx="0" cy="0"/>
          <a:chOff x="0" y="0"/>
          <a:chExt cx="0" cy="0"/>
        </a:xfrm>
      </p:grpSpPr>
      <p:sp>
        <p:nvSpPr>
          <p:cNvPr id="90" name="Google Shape;90;p20"/>
          <p:cNvSpPr txBox="1"/>
          <p:nvPr/>
        </p:nvSpPr>
        <p:spPr>
          <a:xfrm>
            <a:off x="9258301" y="404813"/>
            <a:ext cx="164147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Einpassen</a:t>
            </a:r>
            <a:endParaRPr/>
          </a:p>
          <a:p>
            <a:pPr marL="457200" marR="0" lvl="1" indent="0" algn="l" rtl="0">
              <a:spcBef>
                <a:spcPts val="0"/>
              </a:spcBef>
              <a:spcAft>
                <a:spcPts val="0"/>
              </a:spcAft>
              <a:buNone/>
            </a:pPr>
            <a:r>
              <a:rPr lang="en-GB" sz="1000" b="0" i="0" u="none" strike="noStrike" cap="none">
                <a:solidFill>
                  <a:schemeClr val="dk1"/>
                </a:solidFill>
                <a:latin typeface="Arial"/>
                <a:ea typeface="Arial"/>
                <a:cs typeface="Arial"/>
                <a:sym typeface="Arial"/>
              </a:rPr>
              <a:t>oder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91" name="Google Shape;91;p20"/>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92" name="Google Shape;92;p20"/>
          <p:cNvSpPr>
            <a:spLocks noGrp="1"/>
          </p:cNvSpPr>
          <p:nvPr>
            <p:ph type="pic" idx="2"/>
          </p:nvPr>
        </p:nvSpPr>
        <p:spPr>
          <a:xfrm>
            <a:off x="287339" y="842963"/>
            <a:ext cx="8569325" cy="3457575"/>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nhalt_Diagramm">
  <p:cSld name="Inhalt_Diagramm">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95" name="Google Shape;95;p21"/>
          <p:cNvSpPr>
            <a:spLocks noGrp="1"/>
          </p:cNvSpPr>
          <p:nvPr>
            <p:ph type="chart" idx="2"/>
          </p:nvPr>
        </p:nvSpPr>
        <p:spPr>
          <a:xfrm>
            <a:off x="287339" y="843510"/>
            <a:ext cx="8569325" cy="345648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halt_Text_Bild">
  <p:cSld name="Inhalt_Text_Bild">
    <p:spTree>
      <p:nvGrpSpPr>
        <p:cNvPr id="1" name="Shape 96"/>
        <p:cNvGrpSpPr/>
        <p:nvPr/>
      </p:nvGrpSpPr>
      <p:grpSpPr>
        <a:xfrm>
          <a:off x="0" y="0"/>
          <a:ext cx="0" cy="0"/>
          <a:chOff x="0" y="0"/>
          <a:chExt cx="0" cy="0"/>
        </a:xfrm>
      </p:grpSpPr>
      <p:sp>
        <p:nvSpPr>
          <p:cNvPr id="97" name="Google Shape;97;p22"/>
          <p:cNvSpPr txBox="1"/>
          <p:nvPr/>
        </p:nvSpPr>
        <p:spPr>
          <a:xfrm>
            <a:off x="9258301" y="404813"/>
            <a:ext cx="164147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Einpassen</a:t>
            </a:r>
            <a:endParaRPr/>
          </a:p>
          <a:p>
            <a:pPr marL="457200" marR="0" lvl="1" indent="0" algn="l" rtl="0">
              <a:spcBef>
                <a:spcPts val="0"/>
              </a:spcBef>
              <a:spcAft>
                <a:spcPts val="0"/>
              </a:spcAft>
              <a:buNone/>
            </a:pPr>
            <a:r>
              <a:rPr lang="en-GB" sz="1000" b="0" i="0" u="none" strike="noStrike" cap="none">
                <a:solidFill>
                  <a:schemeClr val="dk1"/>
                </a:solidFill>
                <a:latin typeface="Arial"/>
                <a:ea typeface="Arial"/>
                <a:cs typeface="Arial"/>
                <a:sym typeface="Arial"/>
              </a:rPr>
              <a:t>oder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98" name="Google Shape;98;p22"/>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99" name="Google Shape;99;p22"/>
          <p:cNvSpPr txBox="1">
            <a:spLocks noGrp="1"/>
          </p:cNvSpPr>
          <p:nvPr>
            <p:ph type="body" idx="1"/>
          </p:nvPr>
        </p:nvSpPr>
        <p:spPr>
          <a:xfrm>
            <a:off x="287339" y="843511"/>
            <a:ext cx="3492551" cy="3456479"/>
          </a:xfrm>
          <a:prstGeom prst="rect">
            <a:avLst/>
          </a:prstGeom>
          <a:noFill/>
          <a:ln>
            <a:noFill/>
          </a:ln>
        </p:spPr>
        <p:txBody>
          <a:bodyPr spcFirstLastPara="1" wrap="square" lIns="0" tIns="0" rIns="0" bIns="0" anchor="ctr" anchorCtr="0">
            <a:noAutofit/>
          </a:bodyPr>
          <a:lstStyle>
            <a:lvl1pPr marL="457200" marR="0" lvl="0"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0040" algn="l" rtl="0">
              <a:spcBef>
                <a:spcPts val="0"/>
              </a:spcBef>
              <a:spcAft>
                <a:spcPts val="0"/>
              </a:spcAft>
              <a:buClr>
                <a:schemeClr val="dk2"/>
              </a:buClr>
              <a:buSzPts val="144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299719" algn="l" rtl="0">
              <a:spcBef>
                <a:spcPts val="0"/>
              </a:spcBef>
              <a:spcAft>
                <a:spcPts val="0"/>
              </a:spcAft>
              <a:buClr>
                <a:schemeClr val="dk2"/>
              </a:buClr>
              <a:buSzPts val="112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2"/>
          <p:cNvSpPr>
            <a:spLocks noGrp="1"/>
          </p:cNvSpPr>
          <p:nvPr>
            <p:ph type="pic" idx="2"/>
          </p:nvPr>
        </p:nvSpPr>
        <p:spPr>
          <a:xfrm>
            <a:off x="3923911" y="843511"/>
            <a:ext cx="4932090" cy="3456479"/>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bschlussfolie">
  <p:cSld name="Abschlussfolie">
    <p:spTree>
      <p:nvGrpSpPr>
        <p:cNvPr id="1" name="Shape 101"/>
        <p:cNvGrpSpPr/>
        <p:nvPr/>
      </p:nvGrpSpPr>
      <p:grpSpPr>
        <a:xfrm>
          <a:off x="0" y="0"/>
          <a:ext cx="0" cy="0"/>
          <a:chOff x="0" y="0"/>
          <a:chExt cx="0" cy="0"/>
        </a:xfrm>
      </p:grpSpPr>
      <p:cxnSp>
        <p:nvCxnSpPr>
          <p:cNvPr id="102" name="Google Shape;102;p23"/>
          <p:cNvCxnSpPr/>
          <p:nvPr/>
        </p:nvCxnSpPr>
        <p:spPr>
          <a:xfrm>
            <a:off x="245160" y="547942"/>
            <a:ext cx="8653680" cy="0"/>
          </a:xfrm>
          <a:prstGeom prst="straightConnector1">
            <a:avLst/>
          </a:prstGeom>
          <a:noFill/>
          <a:ln w="12700" cap="flat" cmpd="sng">
            <a:solidFill>
              <a:schemeClr val="lt1"/>
            </a:solidFill>
            <a:prstDash val="solid"/>
            <a:miter lim="800000"/>
            <a:headEnd type="none" w="sm" len="sm"/>
            <a:tailEnd type="none" w="sm" len="sm"/>
          </a:ln>
        </p:spPr>
      </p:cxnSp>
      <p:sp>
        <p:nvSpPr>
          <p:cNvPr id="103" name="Google Shape;103;p23"/>
          <p:cNvSpPr txBox="1"/>
          <p:nvPr/>
        </p:nvSpPr>
        <p:spPr>
          <a:xfrm>
            <a:off x="276225" y="547976"/>
            <a:ext cx="8569200" cy="2023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2"/>
              </a:buClr>
              <a:buSzPts val="2400"/>
              <a:buFont typeface="Arial"/>
              <a:buNone/>
            </a:pPr>
            <a:r>
              <a:rPr lang="en-GB" sz="3600" b="1" i="0" u="none" strike="noStrike" cap="none">
                <a:solidFill>
                  <a:schemeClr val="dk2"/>
                </a:solidFill>
                <a:latin typeface="Arial"/>
                <a:ea typeface="Arial"/>
                <a:cs typeface="Arial"/>
                <a:sym typeface="Arial"/>
              </a:rPr>
              <a:t>Thank you for your attention!</a:t>
            </a:r>
            <a:endParaRPr sz="3600" b="1" i="0" u="none" strike="noStrike" cap="none">
              <a:solidFill>
                <a:schemeClr val="dk2"/>
              </a:solidFill>
              <a:latin typeface="Arial"/>
              <a:ea typeface="Arial"/>
              <a:cs typeface="Arial"/>
              <a:sym typeface="Arial"/>
            </a:endParaRPr>
          </a:p>
        </p:txBody>
      </p:sp>
      <p:sp>
        <p:nvSpPr>
          <p:cNvPr id="104" name="Google Shape;104;p23"/>
          <p:cNvSpPr txBox="1"/>
          <p:nvPr/>
        </p:nvSpPr>
        <p:spPr>
          <a:xfrm>
            <a:off x="-2244725" y="4058842"/>
            <a:ext cx="2032000"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i="0" u="none" strike="noStrike" cap="none">
                <a:solidFill>
                  <a:schemeClr val="dk1"/>
                </a:solidFill>
                <a:latin typeface="Arial"/>
                <a:ea typeface="Arial"/>
                <a:cs typeface="Arial"/>
                <a:sym typeface="Arial"/>
              </a:rPr>
              <a:t>Dankformel anpassen:</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GB" sz="1000" b="0" i="0" u="none" strike="noStrike" cap="none">
                <a:solidFill>
                  <a:schemeClr val="dk1"/>
                </a:solidFill>
                <a:latin typeface="Arial"/>
                <a:ea typeface="Arial"/>
                <a:cs typeface="Arial"/>
                <a:sym typeface="Arial"/>
              </a:rPr>
              <a:t>Zum Anpassen der Dankformel  unter Karteireiter Ansicht &gt; auf Folienmaster klicken. Links in der Übersicht auf die Abschlussfolie scrollen und dort in die Textbox klicken.</a:t>
            </a:r>
            <a:endParaRPr sz="1000" b="1" i="0" u="none" strike="noStrike" cap="none">
              <a:solidFill>
                <a:schemeClr val="dk1"/>
              </a:solidFill>
              <a:latin typeface="Arial"/>
              <a:ea typeface="Arial"/>
              <a:cs typeface="Arial"/>
              <a:sym typeface="Arial"/>
            </a:endParaRPr>
          </a:p>
        </p:txBody>
      </p:sp>
      <p:sp>
        <p:nvSpPr>
          <p:cNvPr id="105" name="Google Shape;105;p23"/>
          <p:cNvSpPr txBox="1"/>
          <p:nvPr/>
        </p:nvSpPr>
        <p:spPr>
          <a:xfrm>
            <a:off x="9258301" y="404813"/>
            <a:ext cx="164147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Einpassen</a:t>
            </a:r>
            <a:endParaRPr/>
          </a:p>
          <a:p>
            <a:pPr marL="457200" marR="0" lvl="1" indent="0" algn="l" rtl="0">
              <a:spcBef>
                <a:spcPts val="0"/>
              </a:spcBef>
              <a:spcAft>
                <a:spcPts val="0"/>
              </a:spcAft>
              <a:buNone/>
            </a:pPr>
            <a:r>
              <a:rPr lang="en-GB" sz="1000" b="0" i="0" u="none" strike="noStrike" cap="none">
                <a:solidFill>
                  <a:schemeClr val="dk1"/>
                </a:solidFill>
                <a:latin typeface="Arial"/>
                <a:ea typeface="Arial"/>
                <a:cs typeface="Arial"/>
                <a:sym typeface="Arial"/>
              </a:rPr>
              <a:t>oder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106" name="Google Shape;106;p23"/>
          <p:cNvSpPr/>
          <p:nvPr/>
        </p:nvSpPr>
        <p:spPr>
          <a:xfrm>
            <a:off x="245160" y="4660040"/>
            <a:ext cx="294280" cy="2160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el_2/3 Foto">
  <p:cSld name="Titel_2/3 Foto">
    <p:spTree>
      <p:nvGrpSpPr>
        <p:cNvPr id="1" name="Shape 114"/>
        <p:cNvGrpSpPr/>
        <p:nvPr/>
      </p:nvGrpSpPr>
      <p:grpSpPr>
        <a:xfrm>
          <a:off x="0" y="0"/>
          <a:ext cx="0" cy="0"/>
          <a:chOff x="0" y="0"/>
          <a:chExt cx="0" cy="0"/>
        </a:xfrm>
      </p:grpSpPr>
      <p:cxnSp>
        <p:nvCxnSpPr>
          <p:cNvPr id="115" name="Google Shape;115;p25"/>
          <p:cNvCxnSpPr/>
          <p:nvPr/>
        </p:nvCxnSpPr>
        <p:spPr>
          <a:xfrm>
            <a:off x="245160" y="547942"/>
            <a:ext cx="8653680" cy="0"/>
          </a:xfrm>
          <a:prstGeom prst="straightConnector1">
            <a:avLst/>
          </a:prstGeom>
          <a:noFill/>
          <a:ln w="12700" cap="flat" cmpd="sng">
            <a:solidFill>
              <a:schemeClr val="lt1"/>
            </a:solidFill>
            <a:prstDash val="solid"/>
            <a:miter lim="800000"/>
            <a:headEnd type="none" w="sm" len="sm"/>
            <a:tailEnd type="none" w="sm" len="sm"/>
          </a:ln>
        </p:spPr>
      </p:cxnSp>
      <p:cxnSp>
        <p:nvCxnSpPr>
          <p:cNvPr id="116" name="Google Shape;116;p25"/>
          <p:cNvCxnSpPr/>
          <p:nvPr/>
        </p:nvCxnSpPr>
        <p:spPr>
          <a:xfrm>
            <a:off x="245160" y="4603270"/>
            <a:ext cx="8653680" cy="0"/>
          </a:xfrm>
          <a:prstGeom prst="straightConnector1">
            <a:avLst/>
          </a:prstGeom>
          <a:noFill/>
          <a:ln w="12700" cap="flat" cmpd="sng">
            <a:solidFill>
              <a:schemeClr val="lt1"/>
            </a:solidFill>
            <a:prstDash val="solid"/>
            <a:miter lim="800000"/>
            <a:headEnd type="none" w="sm" len="sm"/>
            <a:tailEnd type="none" w="sm" len="sm"/>
          </a:ln>
        </p:spPr>
      </p:cxnSp>
      <p:sp>
        <p:nvSpPr>
          <p:cNvPr id="117" name="Google Shape;117;p25"/>
          <p:cNvSpPr txBox="1"/>
          <p:nvPr/>
        </p:nvSpPr>
        <p:spPr>
          <a:xfrm>
            <a:off x="9258301" y="404813"/>
            <a:ext cx="164147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i="0" u="none" strike="noStrike" cap="none">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Einpassen</a:t>
            </a:r>
            <a:endParaRPr/>
          </a:p>
          <a:p>
            <a:pPr marL="457200" marR="0" lvl="1" indent="0" algn="l" rtl="0">
              <a:spcBef>
                <a:spcPts val="0"/>
              </a:spcBef>
              <a:spcAft>
                <a:spcPts val="0"/>
              </a:spcAft>
              <a:buNone/>
            </a:pPr>
            <a:r>
              <a:rPr lang="en-GB" sz="1000" b="0" i="0" u="none" strike="noStrike" cap="none">
                <a:solidFill>
                  <a:schemeClr val="dk1"/>
                </a:solidFill>
                <a:latin typeface="Arial"/>
                <a:ea typeface="Arial"/>
                <a:cs typeface="Arial"/>
                <a:sym typeface="Arial"/>
              </a:rPr>
              <a:t>oder</a:t>
            </a:r>
            <a:endParaRPr/>
          </a:p>
          <a:p>
            <a:pPr marL="171450" marR="0" lvl="0" indent="-171450" algn="l" rtl="0">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Zuschneidewerkzeug horizontal bis zur ersten oder zweiten Linie ziehen</a:t>
            </a:r>
            <a:endParaRPr/>
          </a:p>
        </p:txBody>
      </p:sp>
      <p:sp>
        <p:nvSpPr>
          <p:cNvPr id="118" name="Google Shape;118;p25"/>
          <p:cNvSpPr txBox="1">
            <a:spLocks noGrp="1"/>
          </p:cNvSpPr>
          <p:nvPr>
            <p:ph type="ctrTitle"/>
          </p:nvPr>
        </p:nvSpPr>
        <p:spPr>
          <a:xfrm>
            <a:off x="288000" y="3543675"/>
            <a:ext cx="8568000" cy="405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19" name="Google Shape;119;p25"/>
          <p:cNvSpPr txBox="1">
            <a:spLocks noGrp="1"/>
          </p:cNvSpPr>
          <p:nvPr>
            <p:ph type="subTitle" idx="1"/>
          </p:nvPr>
        </p:nvSpPr>
        <p:spPr>
          <a:xfrm>
            <a:off x="288000" y="3913575"/>
            <a:ext cx="8568000" cy="60961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2"/>
              </a:buClr>
              <a:buSzPts val="2000"/>
              <a:buFont typeface="Arial"/>
              <a:buChar char="•"/>
              <a:defRPr sz="2000"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25"/>
          <p:cNvSpPr>
            <a:spLocks noGrp="1"/>
          </p:cNvSpPr>
          <p:nvPr>
            <p:ph type="pic" idx="2"/>
          </p:nvPr>
        </p:nvSpPr>
        <p:spPr>
          <a:xfrm>
            <a:off x="0" y="0"/>
            <a:ext cx="9144000" cy="3435846"/>
          </a:xfrm>
          <a:prstGeom prst="rect">
            <a:avLst/>
          </a:prstGeom>
          <a:noFill/>
          <a:ln>
            <a:noFill/>
          </a:ln>
        </p:spPr>
      </p:sp>
      <p:sp>
        <p:nvSpPr>
          <p:cNvPr id="121" name="Google Shape;121;p25"/>
          <p:cNvSpPr/>
          <p:nvPr/>
        </p:nvSpPr>
        <p:spPr>
          <a:xfrm>
            <a:off x="245160" y="4660040"/>
            <a:ext cx="294280" cy="2160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halt_Aufzählung">
  <p:cSld name="Inhalt_Aufzählung">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24" name="Google Shape;124;p26"/>
          <p:cNvSpPr txBox="1">
            <a:spLocks noGrp="1"/>
          </p:cNvSpPr>
          <p:nvPr>
            <p:ph type="body" idx="1"/>
          </p:nvPr>
        </p:nvSpPr>
        <p:spPr>
          <a:xfrm>
            <a:off x="1352789" y="843510"/>
            <a:ext cx="6437763" cy="3456432"/>
          </a:xfrm>
          <a:prstGeom prst="rect">
            <a:avLst/>
          </a:prstGeom>
          <a:noFill/>
          <a:ln>
            <a:noFill/>
          </a:ln>
        </p:spPr>
        <p:txBody>
          <a:bodyPr spcFirstLastPara="1" wrap="square" lIns="0" tIns="0" rIns="0" bIns="0" anchor="ctr" anchorCtr="0">
            <a:noAutofit/>
          </a:bodyPr>
          <a:lstStyle>
            <a:lvl1pPr marL="457200" marR="0" lvl="0"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0040" algn="l" rtl="0">
              <a:spcBef>
                <a:spcPts val="0"/>
              </a:spcBef>
              <a:spcAft>
                <a:spcPts val="0"/>
              </a:spcAft>
              <a:buClr>
                <a:schemeClr val="dk2"/>
              </a:buClr>
              <a:buSzPts val="144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299719" algn="l" rtl="0">
              <a:spcBef>
                <a:spcPts val="0"/>
              </a:spcBef>
              <a:spcAft>
                <a:spcPts val="0"/>
              </a:spcAft>
              <a:buClr>
                <a:schemeClr val="dk2"/>
              </a:buClr>
              <a:buSzPts val="112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el_1/3 Foto">
  <p:cSld name="Titel_1/3 Foto">
    <p:spTree>
      <p:nvGrpSpPr>
        <p:cNvPr id="1" name="Shape 125"/>
        <p:cNvGrpSpPr/>
        <p:nvPr/>
      </p:nvGrpSpPr>
      <p:grpSpPr>
        <a:xfrm>
          <a:off x="0" y="0"/>
          <a:ext cx="0" cy="0"/>
          <a:chOff x="0" y="0"/>
          <a:chExt cx="0" cy="0"/>
        </a:xfrm>
      </p:grpSpPr>
      <p:cxnSp>
        <p:nvCxnSpPr>
          <p:cNvPr id="126" name="Google Shape;126;p27"/>
          <p:cNvCxnSpPr/>
          <p:nvPr/>
        </p:nvCxnSpPr>
        <p:spPr>
          <a:xfrm>
            <a:off x="245160" y="547942"/>
            <a:ext cx="8653680" cy="0"/>
          </a:xfrm>
          <a:prstGeom prst="straightConnector1">
            <a:avLst/>
          </a:prstGeom>
          <a:noFill/>
          <a:ln w="12700" cap="flat" cmpd="sng">
            <a:solidFill>
              <a:schemeClr val="lt1"/>
            </a:solidFill>
            <a:prstDash val="solid"/>
            <a:miter lim="800000"/>
            <a:headEnd type="none" w="sm" len="sm"/>
            <a:tailEnd type="none" w="sm" len="sm"/>
          </a:ln>
        </p:spPr>
      </p:cxnSp>
      <p:sp>
        <p:nvSpPr>
          <p:cNvPr id="127" name="Google Shape;127;p27"/>
          <p:cNvSpPr txBox="1"/>
          <p:nvPr/>
        </p:nvSpPr>
        <p:spPr>
          <a:xfrm>
            <a:off x="9258301" y="404813"/>
            <a:ext cx="164147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Einpassen</a:t>
            </a:r>
            <a:endParaRPr/>
          </a:p>
          <a:p>
            <a:pPr marL="457200" marR="0" lvl="1" indent="0" algn="l" rtl="0">
              <a:spcBef>
                <a:spcPts val="0"/>
              </a:spcBef>
              <a:spcAft>
                <a:spcPts val="0"/>
              </a:spcAft>
              <a:buNone/>
            </a:pPr>
            <a:r>
              <a:rPr lang="en-GB" sz="1000" b="0" i="0" u="none" strike="noStrike" cap="none">
                <a:solidFill>
                  <a:schemeClr val="dk1"/>
                </a:solidFill>
                <a:latin typeface="Arial"/>
                <a:ea typeface="Arial"/>
                <a:cs typeface="Arial"/>
                <a:sym typeface="Arial"/>
              </a:rPr>
              <a:t>oder</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Zuschneidewerkzeug horizontal bis zur ersten oder zweiten Linie ziehen</a:t>
            </a:r>
            <a:endParaRPr/>
          </a:p>
        </p:txBody>
      </p:sp>
      <p:sp>
        <p:nvSpPr>
          <p:cNvPr id="128" name="Google Shape;128;p27"/>
          <p:cNvSpPr txBox="1">
            <a:spLocks noGrp="1"/>
          </p:cNvSpPr>
          <p:nvPr>
            <p:ph type="ctrTitle"/>
          </p:nvPr>
        </p:nvSpPr>
        <p:spPr>
          <a:xfrm>
            <a:off x="288000" y="1865700"/>
            <a:ext cx="8568000" cy="405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29" name="Google Shape;129;p27"/>
          <p:cNvSpPr txBox="1">
            <a:spLocks noGrp="1"/>
          </p:cNvSpPr>
          <p:nvPr>
            <p:ph type="subTitle" idx="1"/>
          </p:nvPr>
        </p:nvSpPr>
        <p:spPr>
          <a:xfrm>
            <a:off x="288000" y="2235600"/>
            <a:ext cx="8568000" cy="1241822"/>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2"/>
              </a:buClr>
              <a:buSzPts val="2000"/>
              <a:buFont typeface="Noto Sans Symbols"/>
              <a:buNone/>
              <a:defRPr sz="2000"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30" name="Google Shape;130;p27"/>
          <p:cNvSpPr>
            <a:spLocks noGrp="1"/>
          </p:cNvSpPr>
          <p:nvPr>
            <p:ph type="pic" idx="2"/>
          </p:nvPr>
        </p:nvSpPr>
        <p:spPr>
          <a:xfrm>
            <a:off x="0" y="0"/>
            <a:ext cx="9144000" cy="1703487"/>
          </a:xfrm>
          <a:prstGeom prst="rect">
            <a:avLst/>
          </a:prstGeom>
          <a:noFill/>
          <a:ln>
            <a:noFill/>
          </a:ln>
        </p:spPr>
      </p:sp>
      <p:cxnSp>
        <p:nvCxnSpPr>
          <p:cNvPr id="131" name="Google Shape;131;p27"/>
          <p:cNvCxnSpPr/>
          <p:nvPr/>
        </p:nvCxnSpPr>
        <p:spPr>
          <a:xfrm>
            <a:off x="245160" y="4603270"/>
            <a:ext cx="8653680" cy="0"/>
          </a:xfrm>
          <a:prstGeom prst="straightConnector1">
            <a:avLst/>
          </a:prstGeom>
          <a:noFill/>
          <a:ln w="12700" cap="flat" cmpd="sng">
            <a:solidFill>
              <a:schemeClr val="lt1"/>
            </a:solidFill>
            <a:prstDash val="solid"/>
            <a:miter lim="800000"/>
            <a:headEnd type="none" w="sm" len="sm"/>
            <a:tailEnd type="none" w="sm" len="sm"/>
          </a:ln>
        </p:spPr>
      </p:cxnSp>
      <p:sp>
        <p:nvSpPr>
          <p:cNvPr id="132" name="Google Shape;132;p27"/>
          <p:cNvSpPr/>
          <p:nvPr/>
        </p:nvSpPr>
        <p:spPr>
          <a:xfrm>
            <a:off x="245160" y="4660040"/>
            <a:ext cx="294280" cy="2160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bschnitt_Linie_Text">
  <p:cSld name="Abschnitt_Linie_Text">
    <p:spTree>
      <p:nvGrpSpPr>
        <p:cNvPr id="1" name="Shape 133"/>
        <p:cNvGrpSpPr/>
        <p:nvPr/>
      </p:nvGrpSpPr>
      <p:grpSpPr>
        <a:xfrm>
          <a:off x="0" y="0"/>
          <a:ext cx="0" cy="0"/>
          <a:chOff x="0" y="0"/>
          <a:chExt cx="0" cy="0"/>
        </a:xfrm>
      </p:grpSpPr>
      <p:cxnSp>
        <p:nvCxnSpPr>
          <p:cNvPr id="134" name="Google Shape;134;p28"/>
          <p:cNvCxnSpPr/>
          <p:nvPr/>
        </p:nvCxnSpPr>
        <p:spPr>
          <a:xfrm>
            <a:off x="245160" y="547942"/>
            <a:ext cx="8653680" cy="0"/>
          </a:xfrm>
          <a:prstGeom prst="straightConnector1">
            <a:avLst/>
          </a:prstGeom>
          <a:noFill/>
          <a:ln w="12700" cap="flat" cmpd="sng">
            <a:solidFill>
              <a:schemeClr val="lt1"/>
            </a:solidFill>
            <a:prstDash val="solid"/>
            <a:miter lim="800000"/>
            <a:headEnd type="none" w="sm" len="sm"/>
            <a:tailEnd type="none" w="sm" len="sm"/>
          </a:ln>
        </p:spPr>
      </p:cxnSp>
      <p:cxnSp>
        <p:nvCxnSpPr>
          <p:cNvPr id="135" name="Google Shape;135;p28"/>
          <p:cNvCxnSpPr/>
          <p:nvPr/>
        </p:nvCxnSpPr>
        <p:spPr>
          <a:xfrm>
            <a:off x="245160" y="4603270"/>
            <a:ext cx="8653680" cy="0"/>
          </a:xfrm>
          <a:prstGeom prst="straightConnector1">
            <a:avLst/>
          </a:prstGeom>
          <a:noFill/>
          <a:ln w="12700" cap="flat" cmpd="sng">
            <a:solidFill>
              <a:schemeClr val="lt1"/>
            </a:solidFill>
            <a:prstDash val="solid"/>
            <a:miter lim="800000"/>
            <a:headEnd type="none" w="sm" len="sm"/>
            <a:tailEnd type="none" w="sm" len="sm"/>
          </a:ln>
        </p:spPr>
      </p:cxnSp>
      <p:cxnSp>
        <p:nvCxnSpPr>
          <p:cNvPr id="136" name="Google Shape;136;p28"/>
          <p:cNvCxnSpPr/>
          <p:nvPr/>
        </p:nvCxnSpPr>
        <p:spPr>
          <a:xfrm>
            <a:off x="287339" y="2277666"/>
            <a:ext cx="8569325" cy="0"/>
          </a:xfrm>
          <a:prstGeom prst="straightConnector1">
            <a:avLst/>
          </a:prstGeom>
          <a:noFill/>
          <a:ln w="9525" cap="flat" cmpd="sng">
            <a:solidFill>
              <a:schemeClr val="dk1"/>
            </a:solidFill>
            <a:prstDash val="solid"/>
            <a:miter lim="800000"/>
            <a:headEnd type="none" w="sm" len="sm"/>
            <a:tailEnd type="none" w="sm" len="sm"/>
          </a:ln>
        </p:spPr>
      </p:cxnSp>
      <p:sp>
        <p:nvSpPr>
          <p:cNvPr id="137" name="Google Shape;137;p28"/>
          <p:cNvSpPr txBox="1">
            <a:spLocks noGrp="1"/>
          </p:cNvSpPr>
          <p:nvPr>
            <p:ph type="ctrTitle"/>
          </p:nvPr>
        </p:nvSpPr>
        <p:spPr>
          <a:xfrm>
            <a:off x="288000" y="1865700"/>
            <a:ext cx="8568000" cy="405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38" name="Google Shape;138;p28"/>
          <p:cNvSpPr txBox="1">
            <a:spLocks noGrp="1"/>
          </p:cNvSpPr>
          <p:nvPr>
            <p:ph type="subTitle" idx="1"/>
          </p:nvPr>
        </p:nvSpPr>
        <p:spPr>
          <a:xfrm>
            <a:off x="288000" y="2397600"/>
            <a:ext cx="8568000" cy="1241822"/>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2"/>
              </a:buClr>
              <a:buSzPts val="2000"/>
              <a:buFont typeface="Arial"/>
              <a:buNone/>
              <a:defRPr sz="2000" b="0" i="0" u="none" strike="noStrike" cap="none">
                <a:solidFill>
                  <a:schemeClr val="dk1"/>
                </a:solidFill>
                <a:latin typeface="Arial"/>
                <a:ea typeface="Arial"/>
                <a:cs typeface="Arial"/>
                <a:sym typeface="Arial"/>
              </a:defRPr>
            </a:lvl1pPr>
            <a:lvl2pPr marR="0" lvl="1" algn="ctr" rtl="0">
              <a:spcBef>
                <a:spcPts val="0"/>
              </a:spcBef>
              <a:spcAft>
                <a:spcPts val="0"/>
              </a:spcAft>
              <a:buClr>
                <a:schemeClr val="dk2"/>
              </a:buClr>
              <a:buSzPts val="2000"/>
              <a:buFont typeface="Noto Sans Symbols"/>
              <a:buNone/>
              <a:defRPr sz="2000" b="0" i="0" u="none" strike="noStrike" cap="none">
                <a:solidFill>
                  <a:schemeClr val="dk1"/>
                </a:solidFill>
                <a:latin typeface="Arial"/>
                <a:ea typeface="Arial"/>
                <a:cs typeface="Arial"/>
                <a:sym typeface="Arial"/>
              </a:defRPr>
            </a:lvl2pPr>
            <a:lvl3pPr marR="0" lvl="2" algn="ctr" rtl="0">
              <a:spcBef>
                <a:spcPts val="0"/>
              </a:spcBef>
              <a:spcAft>
                <a:spcPts val="0"/>
              </a:spcAft>
              <a:buClr>
                <a:schemeClr val="dk2"/>
              </a:buClr>
              <a:buSzPts val="1440"/>
              <a:buFont typeface="Noto Sans Symbols"/>
              <a:buNone/>
              <a:defRPr sz="1800" b="0" i="0" u="none" strike="noStrike" cap="none">
                <a:solidFill>
                  <a:schemeClr val="dk1"/>
                </a:solidFill>
                <a:latin typeface="Arial"/>
                <a:ea typeface="Arial"/>
                <a:cs typeface="Arial"/>
                <a:sym typeface="Arial"/>
              </a:defRPr>
            </a:lvl3pPr>
            <a:lvl4pPr marR="0" lvl="3" algn="ctr" rtl="0">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0"/>
              </a:spcBef>
              <a:spcAft>
                <a:spcPts val="0"/>
              </a:spcAft>
              <a:buClr>
                <a:schemeClr val="dk2"/>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39" name="Google Shape;139;p28"/>
          <p:cNvSpPr/>
          <p:nvPr/>
        </p:nvSpPr>
        <p:spPr>
          <a:xfrm>
            <a:off x="245160" y="4660040"/>
            <a:ext cx="294280" cy="2160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Uebersicht">
  <p:cSld name="Uebersicht">
    <p:spTree>
      <p:nvGrpSpPr>
        <p:cNvPr id="1" name="Shape 140"/>
        <p:cNvGrpSpPr/>
        <p:nvPr/>
      </p:nvGrpSpPr>
      <p:grpSpPr>
        <a:xfrm>
          <a:off x="0" y="0"/>
          <a:ext cx="0" cy="0"/>
          <a:chOff x="0" y="0"/>
          <a:chExt cx="0" cy="0"/>
        </a:xfrm>
      </p:grpSpPr>
      <p:sp>
        <p:nvSpPr>
          <p:cNvPr id="141" name="Google Shape;141;p29"/>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42" name="Google Shape;142;p29"/>
          <p:cNvSpPr txBox="1">
            <a:spLocks noGrp="1"/>
          </p:cNvSpPr>
          <p:nvPr>
            <p:ph type="body" idx="1"/>
          </p:nvPr>
        </p:nvSpPr>
        <p:spPr>
          <a:xfrm>
            <a:off x="1352789" y="843510"/>
            <a:ext cx="6437763" cy="3456432"/>
          </a:xfrm>
          <a:prstGeom prst="rect">
            <a:avLst/>
          </a:prstGeom>
          <a:noFill/>
          <a:ln>
            <a:noFill/>
          </a:ln>
        </p:spPr>
        <p:txBody>
          <a:bodyPr spcFirstLastPara="1" wrap="square" lIns="0" tIns="0" rIns="0" bIns="0" anchor="ctr" anchorCtr="0">
            <a:noAutofit/>
          </a:bodyPr>
          <a:lstStyle>
            <a:lvl1pPr marL="457200" marR="0" lvl="0"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0040" algn="l" rtl="0">
              <a:spcBef>
                <a:spcPts val="0"/>
              </a:spcBef>
              <a:spcAft>
                <a:spcPts val="0"/>
              </a:spcAft>
              <a:buClr>
                <a:schemeClr val="dk2"/>
              </a:buClr>
              <a:buSzPts val="144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299719" algn="l" rtl="0">
              <a:spcBef>
                <a:spcPts val="0"/>
              </a:spcBef>
              <a:spcAft>
                <a:spcPts val="0"/>
              </a:spcAft>
              <a:buClr>
                <a:schemeClr val="dk2"/>
              </a:buClr>
              <a:buSzPts val="112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nhalt_Text">
  <p:cSld name="Inhalt_Text">
    <p:bg>
      <p:bgPr>
        <a:solidFill>
          <a:schemeClr val="lt1"/>
        </a:solidFill>
        <a:effectLst/>
      </p:bgPr>
    </p:bg>
    <p:spTree>
      <p:nvGrpSpPr>
        <p:cNvPr id="1" name="Shape 143"/>
        <p:cNvGrpSpPr/>
        <p:nvPr/>
      </p:nvGrpSpPr>
      <p:grpSpPr>
        <a:xfrm>
          <a:off x="0" y="0"/>
          <a:ext cx="0" cy="0"/>
          <a:chOff x="0" y="0"/>
          <a:chExt cx="0" cy="0"/>
        </a:xfrm>
      </p:grpSpPr>
      <p:sp>
        <p:nvSpPr>
          <p:cNvPr id="144" name="Google Shape;144;p30"/>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45" name="Google Shape;145;p30"/>
          <p:cNvSpPr txBox="1">
            <a:spLocks noGrp="1"/>
          </p:cNvSpPr>
          <p:nvPr>
            <p:ph type="body" idx="1"/>
          </p:nvPr>
        </p:nvSpPr>
        <p:spPr>
          <a:xfrm>
            <a:off x="1352870" y="843558"/>
            <a:ext cx="6438260" cy="3456384"/>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1pPr>
            <a:lvl2pPr marL="914400" marR="0" lvl="1" indent="-330200"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nhalt_Bild">
  <p:cSld name="Inhalt_Bild">
    <p:spTree>
      <p:nvGrpSpPr>
        <p:cNvPr id="1" name="Shape 146"/>
        <p:cNvGrpSpPr/>
        <p:nvPr/>
      </p:nvGrpSpPr>
      <p:grpSpPr>
        <a:xfrm>
          <a:off x="0" y="0"/>
          <a:ext cx="0" cy="0"/>
          <a:chOff x="0" y="0"/>
          <a:chExt cx="0" cy="0"/>
        </a:xfrm>
      </p:grpSpPr>
      <p:sp>
        <p:nvSpPr>
          <p:cNvPr id="147" name="Google Shape;147;p31"/>
          <p:cNvSpPr txBox="1"/>
          <p:nvPr/>
        </p:nvSpPr>
        <p:spPr>
          <a:xfrm>
            <a:off x="9258301" y="404813"/>
            <a:ext cx="164147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Einpassen</a:t>
            </a:r>
            <a:endParaRPr/>
          </a:p>
          <a:p>
            <a:pPr marL="457200" marR="0" lvl="1" indent="0" algn="l" rtl="0">
              <a:spcBef>
                <a:spcPts val="0"/>
              </a:spcBef>
              <a:spcAft>
                <a:spcPts val="0"/>
              </a:spcAft>
              <a:buNone/>
            </a:pPr>
            <a:r>
              <a:rPr lang="en-GB" sz="1000" b="0" i="0" u="none" strike="noStrike" cap="none">
                <a:solidFill>
                  <a:schemeClr val="dk1"/>
                </a:solidFill>
                <a:latin typeface="Arial"/>
                <a:ea typeface="Arial"/>
                <a:cs typeface="Arial"/>
                <a:sym typeface="Arial"/>
              </a:rPr>
              <a:t>oder</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Zuschneidewerkzeug horizontal bis zur ersten oder zweiten Linie ziehen</a:t>
            </a:r>
            <a:endParaRPr/>
          </a:p>
        </p:txBody>
      </p:sp>
      <p:sp>
        <p:nvSpPr>
          <p:cNvPr id="148" name="Google Shape;148;p31"/>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49" name="Google Shape;149;p31"/>
          <p:cNvSpPr>
            <a:spLocks noGrp="1"/>
          </p:cNvSpPr>
          <p:nvPr>
            <p:ph type="pic" idx="2"/>
          </p:nvPr>
        </p:nvSpPr>
        <p:spPr>
          <a:xfrm>
            <a:off x="287339" y="842963"/>
            <a:ext cx="8569325" cy="3457575"/>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nhalt_Diagramm">
  <p:cSld name="Inhalt_Diagramm">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52" name="Google Shape;152;p32"/>
          <p:cNvSpPr>
            <a:spLocks noGrp="1"/>
          </p:cNvSpPr>
          <p:nvPr>
            <p:ph type="chart" idx="2"/>
          </p:nvPr>
        </p:nvSpPr>
        <p:spPr>
          <a:xfrm>
            <a:off x="287339" y="843510"/>
            <a:ext cx="8569325" cy="345648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Clr>
                <a:schemeClr val="dk2"/>
              </a:buClr>
              <a:buSzPts val="1800"/>
              <a:buFont typeface="Arial"/>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nhalt_Text_Bild">
  <p:cSld name="Inhalt_Text_Bild">
    <p:spTree>
      <p:nvGrpSpPr>
        <p:cNvPr id="1" name="Shape 153"/>
        <p:cNvGrpSpPr/>
        <p:nvPr/>
      </p:nvGrpSpPr>
      <p:grpSpPr>
        <a:xfrm>
          <a:off x="0" y="0"/>
          <a:ext cx="0" cy="0"/>
          <a:chOff x="0" y="0"/>
          <a:chExt cx="0" cy="0"/>
        </a:xfrm>
      </p:grpSpPr>
      <p:sp>
        <p:nvSpPr>
          <p:cNvPr id="154" name="Google Shape;154;p33"/>
          <p:cNvSpPr txBox="1"/>
          <p:nvPr/>
        </p:nvSpPr>
        <p:spPr>
          <a:xfrm>
            <a:off x="9258301" y="404813"/>
            <a:ext cx="164147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Einpassen</a:t>
            </a:r>
            <a:endParaRPr/>
          </a:p>
          <a:p>
            <a:pPr marL="457200" marR="0" lvl="1" indent="0" algn="l" rtl="0">
              <a:spcBef>
                <a:spcPts val="0"/>
              </a:spcBef>
              <a:spcAft>
                <a:spcPts val="0"/>
              </a:spcAft>
              <a:buNone/>
            </a:pPr>
            <a:r>
              <a:rPr lang="en-GB" sz="1000" b="0" i="0" u="none" strike="noStrike" cap="none">
                <a:solidFill>
                  <a:schemeClr val="dk1"/>
                </a:solidFill>
                <a:latin typeface="Arial"/>
                <a:ea typeface="Arial"/>
                <a:cs typeface="Arial"/>
                <a:sym typeface="Arial"/>
              </a:rPr>
              <a:t>oder</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Zuschneidewerkzeug horizontal bis zur ersten oder zweiten Linie ziehen</a:t>
            </a:r>
            <a:endParaRPr/>
          </a:p>
        </p:txBody>
      </p:sp>
      <p:sp>
        <p:nvSpPr>
          <p:cNvPr id="155" name="Google Shape;155;p33"/>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SzPts val="1400"/>
              <a:buNone/>
              <a:defRPr sz="2000" b="1" i="0" u="none" strike="noStrike" cap="none">
                <a:solidFill>
                  <a:schemeClr val="dk2"/>
                </a:solidFill>
                <a:latin typeface="Arial"/>
                <a:ea typeface="Arial"/>
                <a:cs typeface="Arial"/>
                <a:sym typeface="Arial"/>
              </a:defRPr>
            </a:lvl1pPr>
            <a:lvl2pPr marR="0" lvl="1"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2pPr>
            <a:lvl3pPr marR="0" lvl="2"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3pPr>
            <a:lvl4pPr marR="0" lvl="3"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4pPr>
            <a:lvl5pPr marR="0" lvl="4"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5pPr>
            <a:lvl6pPr marR="0" lvl="5"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6pPr>
            <a:lvl7pPr marR="0" lvl="6"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7pPr>
            <a:lvl8pPr marR="0" lvl="7"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8pPr>
            <a:lvl9pPr marR="0" lvl="8" algn="l" rtl="0">
              <a:lnSpc>
                <a:spcPct val="90000"/>
              </a:lnSpc>
              <a:spcBef>
                <a:spcPts val="0"/>
              </a:spcBef>
              <a:spcAft>
                <a:spcPts val="0"/>
              </a:spcAft>
              <a:buSzPts val="1400"/>
              <a:buNone/>
              <a:defRPr sz="4400" b="0" i="0" u="none" strike="noStrike" cap="none">
                <a:solidFill>
                  <a:schemeClr val="dk1"/>
                </a:solidFill>
                <a:latin typeface="Arial"/>
                <a:ea typeface="Arial"/>
                <a:cs typeface="Arial"/>
                <a:sym typeface="Arial"/>
              </a:defRPr>
            </a:lvl9pPr>
          </a:lstStyle>
          <a:p>
            <a:endParaRPr/>
          </a:p>
        </p:txBody>
      </p:sp>
      <p:sp>
        <p:nvSpPr>
          <p:cNvPr id="156" name="Google Shape;156;p33"/>
          <p:cNvSpPr txBox="1">
            <a:spLocks noGrp="1"/>
          </p:cNvSpPr>
          <p:nvPr>
            <p:ph type="body" idx="1"/>
          </p:nvPr>
        </p:nvSpPr>
        <p:spPr>
          <a:xfrm>
            <a:off x="287339" y="843511"/>
            <a:ext cx="3492551" cy="3456479"/>
          </a:xfrm>
          <a:prstGeom prst="rect">
            <a:avLst/>
          </a:prstGeom>
          <a:noFill/>
          <a:ln>
            <a:noFill/>
          </a:ln>
        </p:spPr>
        <p:txBody>
          <a:bodyPr spcFirstLastPara="1" wrap="square" lIns="0" tIns="0" rIns="0" bIns="0" anchor="ctr" anchorCtr="0">
            <a:noAutofit/>
          </a:bodyPr>
          <a:lstStyle>
            <a:lvl1pPr marL="457200" marR="0" lvl="0" indent="-342900" algn="l" rtl="0">
              <a:spcBef>
                <a:spcPts val="0"/>
              </a:spcBef>
              <a:spcAft>
                <a:spcPts val="0"/>
              </a:spcAft>
              <a:buClr>
                <a:schemeClr val="dk2"/>
              </a:buClr>
              <a:buSzPts val="1800"/>
              <a:buFont typeface="Noto Sans Symbols"/>
              <a:buChar char="▪"/>
              <a:defRPr sz="1800" b="0" i="0" u="none" strike="noStrike" cap="none">
                <a:solidFill>
                  <a:schemeClr val="dk1"/>
                </a:solidFill>
                <a:latin typeface="Arial"/>
                <a:ea typeface="Arial"/>
                <a:cs typeface="Arial"/>
                <a:sym typeface="Arial"/>
              </a:defRPr>
            </a:lvl1pPr>
            <a:lvl2pPr marL="914400" marR="0" lvl="1" indent="-320040" algn="l" rtl="0">
              <a:spcBef>
                <a:spcPts val="0"/>
              </a:spcBef>
              <a:spcAft>
                <a:spcPts val="0"/>
              </a:spcAft>
              <a:buClr>
                <a:schemeClr val="dk2"/>
              </a:buClr>
              <a:buSzPts val="1440"/>
              <a:buFont typeface="Noto Sans Symbols"/>
              <a:buChar char="▪"/>
              <a:defRPr sz="1600" b="0" i="0" u="none" strike="noStrike" cap="none">
                <a:solidFill>
                  <a:schemeClr val="dk1"/>
                </a:solidFill>
                <a:latin typeface="Arial"/>
                <a:ea typeface="Arial"/>
                <a:cs typeface="Arial"/>
                <a:sym typeface="Arial"/>
              </a:defRPr>
            </a:lvl2pPr>
            <a:lvl3pPr marL="1371600" marR="0" lvl="2" indent="-309880" algn="l"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3pPr>
            <a:lvl4pPr marL="1828800" marR="0" lvl="3" indent="-299719" algn="l" rtl="0">
              <a:spcBef>
                <a:spcPts val="0"/>
              </a:spcBef>
              <a:spcAft>
                <a:spcPts val="0"/>
              </a:spcAft>
              <a:buClr>
                <a:schemeClr val="dk2"/>
              </a:buClr>
              <a:buSzPts val="1120"/>
              <a:buFont typeface="Noto Sans Symbols"/>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0"/>
              </a:spcBef>
              <a:spcAft>
                <a:spcPts val="0"/>
              </a:spcAft>
              <a:buClr>
                <a:schemeClr val="dk2"/>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7" name="Google Shape;157;p33"/>
          <p:cNvSpPr>
            <a:spLocks noGrp="1"/>
          </p:cNvSpPr>
          <p:nvPr>
            <p:ph type="pic" idx="2"/>
          </p:nvPr>
        </p:nvSpPr>
        <p:spPr>
          <a:xfrm>
            <a:off x="3923911" y="843511"/>
            <a:ext cx="4932090" cy="3456479"/>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Abschlussfolie">
  <p:cSld name="Abschlussfolie">
    <p:spTree>
      <p:nvGrpSpPr>
        <p:cNvPr id="1" name="Shape 158"/>
        <p:cNvGrpSpPr/>
        <p:nvPr/>
      </p:nvGrpSpPr>
      <p:grpSpPr>
        <a:xfrm>
          <a:off x="0" y="0"/>
          <a:ext cx="0" cy="0"/>
          <a:chOff x="0" y="0"/>
          <a:chExt cx="0" cy="0"/>
        </a:xfrm>
      </p:grpSpPr>
      <p:cxnSp>
        <p:nvCxnSpPr>
          <p:cNvPr id="159" name="Google Shape;159;p34"/>
          <p:cNvCxnSpPr/>
          <p:nvPr/>
        </p:nvCxnSpPr>
        <p:spPr>
          <a:xfrm>
            <a:off x="245160" y="547942"/>
            <a:ext cx="8653680" cy="0"/>
          </a:xfrm>
          <a:prstGeom prst="straightConnector1">
            <a:avLst/>
          </a:prstGeom>
          <a:noFill/>
          <a:ln w="12700" cap="flat" cmpd="sng">
            <a:solidFill>
              <a:schemeClr val="lt1"/>
            </a:solidFill>
            <a:prstDash val="solid"/>
            <a:miter lim="800000"/>
            <a:headEnd type="none" w="sm" len="sm"/>
            <a:tailEnd type="none" w="sm" len="sm"/>
          </a:ln>
        </p:spPr>
      </p:cxnSp>
      <p:sp>
        <p:nvSpPr>
          <p:cNvPr id="160" name="Google Shape;160;p34"/>
          <p:cNvSpPr txBox="1"/>
          <p:nvPr/>
        </p:nvSpPr>
        <p:spPr>
          <a:xfrm>
            <a:off x="276226" y="4030266"/>
            <a:ext cx="8569325" cy="567928"/>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chemeClr val="dk2"/>
              </a:buClr>
              <a:buSzPts val="2400"/>
              <a:buFont typeface="Arial"/>
              <a:buNone/>
            </a:pPr>
            <a:r>
              <a:rPr lang="en-GB" sz="2400" b="1">
                <a:solidFill>
                  <a:schemeClr val="dk2"/>
                </a:solidFill>
                <a:latin typeface="Arial"/>
                <a:ea typeface="Arial"/>
                <a:cs typeface="Arial"/>
                <a:sym typeface="Arial"/>
              </a:rPr>
              <a:t>Thank you for your attention!</a:t>
            </a:r>
            <a:endParaRPr sz="2400" b="1">
              <a:solidFill>
                <a:schemeClr val="dk2"/>
              </a:solidFill>
              <a:latin typeface="Arial"/>
              <a:ea typeface="Arial"/>
              <a:cs typeface="Arial"/>
              <a:sym typeface="Arial"/>
            </a:endParaRPr>
          </a:p>
        </p:txBody>
      </p:sp>
      <p:sp>
        <p:nvSpPr>
          <p:cNvPr id="161" name="Google Shape;161;p34"/>
          <p:cNvSpPr txBox="1"/>
          <p:nvPr/>
        </p:nvSpPr>
        <p:spPr>
          <a:xfrm>
            <a:off x="-2244725" y="4058842"/>
            <a:ext cx="2032000"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chemeClr val="dk1"/>
                </a:solidFill>
                <a:latin typeface="Arial"/>
                <a:ea typeface="Arial"/>
                <a:cs typeface="Arial"/>
                <a:sym typeface="Arial"/>
              </a:rPr>
              <a:t>Dankformel anpassen:</a:t>
            </a:r>
            <a:endParaRPr sz="1000">
              <a:solidFill>
                <a:schemeClr val="dk1"/>
              </a:solidFill>
              <a:latin typeface="Arial"/>
              <a:ea typeface="Arial"/>
              <a:cs typeface="Arial"/>
              <a:sym typeface="Arial"/>
            </a:endParaRPr>
          </a:p>
          <a:p>
            <a:pPr marL="0" marR="0" lvl="0" indent="0" algn="l" rtl="0">
              <a:spcBef>
                <a:spcPts val="0"/>
              </a:spcBef>
              <a:spcAft>
                <a:spcPts val="0"/>
              </a:spcAft>
              <a:buNone/>
            </a:pPr>
            <a:r>
              <a:rPr lang="en-GB" sz="1000">
                <a:solidFill>
                  <a:schemeClr val="dk1"/>
                </a:solidFill>
                <a:latin typeface="Arial"/>
                <a:ea typeface="Arial"/>
                <a:cs typeface="Arial"/>
                <a:sym typeface="Arial"/>
              </a:rPr>
              <a:t>Zum Anpassen der Dankformel  unter Karteireiter Ansicht &gt; auf Folienmaster klicken. Links in der Übersicht auf die Abschlussfolie scrollen und dort in die Textbox klicken.</a:t>
            </a:r>
            <a:endParaRPr sz="1000" b="1">
              <a:solidFill>
                <a:schemeClr val="dk1"/>
              </a:solidFill>
              <a:latin typeface="Arial"/>
              <a:ea typeface="Arial"/>
              <a:cs typeface="Arial"/>
              <a:sym typeface="Arial"/>
            </a:endParaRPr>
          </a:p>
        </p:txBody>
      </p:sp>
      <p:sp>
        <p:nvSpPr>
          <p:cNvPr id="162" name="Google Shape;162;p34"/>
          <p:cNvSpPr txBox="1"/>
          <p:nvPr/>
        </p:nvSpPr>
        <p:spPr>
          <a:xfrm>
            <a:off x="9258301" y="404813"/>
            <a:ext cx="1641475"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a:solidFill>
                  <a:schemeClr val="dk1"/>
                </a:solidFill>
                <a:latin typeface="Arial"/>
                <a:ea typeface="Arial"/>
                <a:cs typeface="Arial"/>
                <a:sym typeface="Arial"/>
              </a:rPr>
              <a:t>Bild zuschneiden unter:</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Format</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Zuschneiden</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Einpassen</a:t>
            </a:r>
            <a:endParaRPr/>
          </a:p>
          <a:p>
            <a:pPr marL="457200" marR="0" lvl="1" indent="0" algn="l" rtl="0">
              <a:spcBef>
                <a:spcPts val="0"/>
              </a:spcBef>
              <a:spcAft>
                <a:spcPts val="0"/>
              </a:spcAft>
              <a:buNone/>
            </a:pPr>
            <a:r>
              <a:rPr lang="en-GB" sz="1000" b="0" i="0" u="none" strike="noStrike" cap="none">
                <a:solidFill>
                  <a:schemeClr val="dk1"/>
                </a:solidFill>
                <a:latin typeface="Arial"/>
                <a:ea typeface="Arial"/>
                <a:cs typeface="Arial"/>
                <a:sym typeface="Arial"/>
              </a:rPr>
              <a:t>oder</a:t>
            </a:r>
            <a:endParaRPr/>
          </a:p>
          <a:p>
            <a:pPr marL="171450" marR="0" lvl="0" indent="-171450" algn="l" rtl="0">
              <a:spcBef>
                <a:spcPts val="0"/>
              </a:spcBef>
              <a:spcAft>
                <a:spcPts val="0"/>
              </a:spcAft>
              <a:buClr>
                <a:schemeClr val="dk1"/>
              </a:buClr>
              <a:buSzPts val="1000"/>
              <a:buFont typeface="Arial"/>
              <a:buChar char="-"/>
            </a:pPr>
            <a:r>
              <a:rPr lang="en-GB" sz="1000">
                <a:solidFill>
                  <a:schemeClr val="dk1"/>
                </a:solidFill>
                <a:latin typeface="Arial"/>
                <a:ea typeface="Arial"/>
                <a:cs typeface="Arial"/>
                <a:sym typeface="Arial"/>
              </a:rPr>
              <a:t>Zuschneidewerkzeug horizontal bis zur ersten oder zweiten Linie ziehen</a:t>
            </a:r>
            <a:endParaRPr/>
          </a:p>
        </p:txBody>
      </p:sp>
      <p:sp>
        <p:nvSpPr>
          <p:cNvPr id="163" name="Google Shape;163;p34"/>
          <p:cNvSpPr txBox="1">
            <a:spLocks noGrp="1"/>
          </p:cNvSpPr>
          <p:nvPr>
            <p:ph type="body" idx="1"/>
          </p:nvPr>
        </p:nvSpPr>
        <p:spPr>
          <a:xfrm>
            <a:off x="287338" y="573472"/>
            <a:ext cx="8570912" cy="345679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0"/>
              </a:spcBef>
              <a:spcAft>
                <a:spcPts val="0"/>
              </a:spcAft>
              <a:buClr>
                <a:schemeClr val="dk2"/>
              </a:buClr>
              <a:buSzPts val="1800"/>
              <a:buFont typeface="Noto Sans Symbols"/>
              <a:buNone/>
              <a:defRPr sz="1800" b="0" i="0" u="none" strike="noStrike" cap="none">
                <a:solidFill>
                  <a:schemeClr val="dk1"/>
                </a:solidFill>
                <a:latin typeface="Arial"/>
                <a:ea typeface="Arial"/>
                <a:cs typeface="Arial"/>
                <a:sym typeface="Arial"/>
              </a:defRPr>
            </a:lvl1pPr>
            <a:lvl2pPr marL="914400" marR="0" lvl="1" indent="-330200" algn="ctr" rtl="0">
              <a:spcBef>
                <a:spcPts val="0"/>
              </a:spcBef>
              <a:spcAft>
                <a:spcPts val="0"/>
              </a:spcAft>
              <a:buClr>
                <a:schemeClr val="dk2"/>
              </a:buClr>
              <a:buSzPts val="1600"/>
              <a:buFont typeface="Noto Sans Symbols"/>
              <a:buChar char="▪"/>
              <a:defRPr sz="1600" b="0" i="0" u="none" strike="noStrike" cap="none">
                <a:solidFill>
                  <a:schemeClr val="dk1"/>
                </a:solidFill>
                <a:latin typeface="Arial"/>
                <a:ea typeface="Arial"/>
                <a:cs typeface="Arial"/>
                <a:sym typeface="Arial"/>
              </a:defRPr>
            </a:lvl2pPr>
            <a:lvl3pPr marL="1371600" marR="0" lvl="2" indent="-320039" algn="ctr" rtl="0">
              <a:spcBef>
                <a:spcPts val="0"/>
              </a:spcBef>
              <a:spcAft>
                <a:spcPts val="0"/>
              </a:spcAft>
              <a:buClr>
                <a:schemeClr val="dk2"/>
              </a:buClr>
              <a:buSzPts val="1440"/>
              <a:buFont typeface="Noto Sans Symbols"/>
              <a:buChar char="▪"/>
              <a:defRPr sz="1600" b="0" i="0" u="none" strike="noStrike" cap="none">
                <a:solidFill>
                  <a:schemeClr val="dk1"/>
                </a:solidFill>
                <a:latin typeface="Arial"/>
                <a:ea typeface="Arial"/>
                <a:cs typeface="Arial"/>
                <a:sym typeface="Arial"/>
              </a:defRPr>
            </a:lvl3pPr>
            <a:lvl4pPr marL="1828800" marR="0" lvl="3" indent="-309880" algn="ctr" rtl="0">
              <a:spcBef>
                <a:spcPts val="0"/>
              </a:spcBef>
              <a:spcAft>
                <a:spcPts val="0"/>
              </a:spcAft>
              <a:buClr>
                <a:schemeClr val="dk2"/>
              </a:buClr>
              <a:buSzPts val="1280"/>
              <a:buFont typeface="Noto Sans Symbols"/>
              <a:buChar char="▪"/>
              <a:defRPr sz="1600" b="0" i="0" u="none" strike="noStrike" cap="none">
                <a:solidFill>
                  <a:schemeClr val="dk1"/>
                </a:solidFill>
                <a:latin typeface="Arial"/>
                <a:ea typeface="Arial"/>
                <a:cs typeface="Arial"/>
                <a:sym typeface="Arial"/>
              </a:defRPr>
            </a:lvl4pPr>
            <a:lvl5pPr marL="2286000" marR="0" lvl="4" indent="-299720" algn="ctr" rtl="0">
              <a:lnSpc>
                <a:spcPct val="90000"/>
              </a:lnSpc>
              <a:spcBef>
                <a:spcPts val="0"/>
              </a:spcBef>
              <a:spcAft>
                <a:spcPts val="0"/>
              </a:spcAft>
              <a:buClr>
                <a:schemeClr val="dk2"/>
              </a:buClr>
              <a:buSzPts val="1120"/>
              <a:buFont typeface="Noto Sans Symbols"/>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4" name="Google Shape;164;p34"/>
          <p:cNvSpPr/>
          <p:nvPr/>
        </p:nvSpPr>
        <p:spPr>
          <a:xfrm>
            <a:off x="245160" y="4660040"/>
            <a:ext cx="294280" cy="2160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png"/><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cxnSp>
        <p:nvCxnSpPr>
          <p:cNvPr id="51" name="Google Shape;51;p13"/>
          <p:cNvCxnSpPr/>
          <p:nvPr/>
        </p:nvCxnSpPr>
        <p:spPr>
          <a:xfrm>
            <a:off x="287339" y="545306"/>
            <a:ext cx="8569325" cy="0"/>
          </a:xfrm>
          <a:prstGeom prst="straightConnector1">
            <a:avLst/>
          </a:prstGeom>
          <a:noFill/>
          <a:ln w="9525" cap="flat" cmpd="sng">
            <a:solidFill>
              <a:schemeClr val="dk1"/>
            </a:solidFill>
            <a:prstDash val="solid"/>
            <a:miter lim="800000"/>
            <a:headEnd type="none" w="sm" len="sm"/>
            <a:tailEnd type="none" w="sm" len="sm"/>
          </a:ln>
        </p:spPr>
      </p:cxnSp>
      <p:cxnSp>
        <p:nvCxnSpPr>
          <p:cNvPr id="52" name="Google Shape;52;p13"/>
          <p:cNvCxnSpPr/>
          <p:nvPr/>
        </p:nvCxnSpPr>
        <p:spPr>
          <a:xfrm>
            <a:off x="288925" y="4601766"/>
            <a:ext cx="8569325" cy="0"/>
          </a:xfrm>
          <a:prstGeom prst="straightConnector1">
            <a:avLst/>
          </a:prstGeom>
          <a:noFill/>
          <a:ln w="9525" cap="flat" cmpd="sng">
            <a:solidFill>
              <a:schemeClr val="dk1"/>
            </a:solidFill>
            <a:prstDash val="solid"/>
            <a:miter lim="800000"/>
            <a:headEnd type="none" w="sm" len="sm"/>
            <a:tailEnd type="none" w="sm" len="sm"/>
          </a:ln>
        </p:spPr>
      </p:cxnSp>
      <p:sp>
        <p:nvSpPr>
          <p:cNvPr id="53" name="Google Shape;53;p13"/>
          <p:cNvSpPr txBox="1"/>
          <p:nvPr/>
        </p:nvSpPr>
        <p:spPr>
          <a:xfrm>
            <a:off x="-2244725" y="4058841"/>
            <a:ext cx="20320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i="0" u="none" strike="noStrike" cap="none">
                <a:solidFill>
                  <a:schemeClr val="dk1"/>
                </a:solidFill>
                <a:latin typeface="Arial"/>
                <a:ea typeface="Arial"/>
                <a:cs typeface="Arial"/>
                <a:sym typeface="Arial"/>
              </a:rPr>
              <a:t>Fußzeile anpassen:</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GB"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So wird der Text automatisch auf allen Seiten angepasst.</a:t>
            </a:r>
            <a:endParaRPr sz="1000" b="1" i="0" u="none" strike="noStrike" cap="none">
              <a:solidFill>
                <a:schemeClr val="dk1"/>
              </a:solidFill>
              <a:latin typeface="Arial"/>
              <a:ea typeface="Arial"/>
              <a:cs typeface="Arial"/>
              <a:sym typeface="Arial"/>
            </a:endParaRPr>
          </a:p>
        </p:txBody>
      </p:sp>
      <p:pic>
        <p:nvPicPr>
          <p:cNvPr id="54" name="Google Shape;54;p13"/>
          <p:cNvPicPr preferRelativeResize="0"/>
          <p:nvPr/>
        </p:nvPicPr>
        <p:blipFill rotWithShape="1">
          <a:blip r:embed="rId12">
            <a:alphaModFix/>
          </a:blip>
          <a:srcRect/>
          <a:stretch/>
        </p:blipFill>
        <p:spPr>
          <a:xfrm>
            <a:off x="6516270" y="4589950"/>
            <a:ext cx="2377920" cy="556405"/>
          </a:xfrm>
          <a:prstGeom prst="rect">
            <a:avLst/>
          </a:prstGeom>
          <a:noFill/>
          <a:ln>
            <a:noFill/>
          </a:ln>
        </p:spPr>
      </p:pic>
      <p:sp>
        <p:nvSpPr>
          <p:cNvPr id="55" name="Google Shape;55;p13"/>
          <p:cNvSpPr txBox="1"/>
          <p:nvPr/>
        </p:nvSpPr>
        <p:spPr>
          <a:xfrm>
            <a:off x="263919" y="4683209"/>
            <a:ext cx="730250" cy="3952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GB" sz="900" b="0" i="0" u="none" strike="noStrike" cap="none">
                <a:solidFill>
                  <a:schemeClr val="dk2"/>
                </a:solidFill>
                <a:latin typeface="Arial"/>
                <a:ea typeface="Arial"/>
                <a:cs typeface="Arial"/>
                <a:sym typeface="Arial"/>
              </a:rPr>
              <a:t>‹#›</a:t>
            </a:fld>
            <a:endParaRPr sz="900" b="0" i="0" u="none" strike="noStrike" cap="none">
              <a:solidFill>
                <a:schemeClr val="dk2"/>
              </a:solidFill>
              <a:latin typeface="Arial"/>
              <a:ea typeface="Arial"/>
              <a:cs typeface="Arial"/>
              <a:sym typeface="Arial"/>
            </a:endParaRPr>
          </a:p>
        </p:txBody>
      </p:sp>
      <p:sp>
        <p:nvSpPr>
          <p:cNvPr id="56" name="Google Shape;56;p13"/>
          <p:cNvSpPr txBox="1"/>
          <p:nvPr/>
        </p:nvSpPr>
        <p:spPr>
          <a:xfrm>
            <a:off x="1123950" y="4664852"/>
            <a:ext cx="4251325" cy="43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900">
                <a:solidFill>
                  <a:schemeClr val="dk2"/>
                </a:solidFill>
              </a:rPr>
              <a:t>Project B: Estimation of Impact Location</a:t>
            </a:r>
            <a:r>
              <a:rPr lang="en-GB" sz="900" b="0" i="0" u="none" strike="noStrike" cap="none">
                <a:solidFill>
                  <a:schemeClr val="dk2"/>
                </a:solidFill>
                <a:latin typeface="Arial"/>
                <a:ea typeface="Arial"/>
                <a:cs typeface="Arial"/>
                <a:sym typeface="Arial"/>
              </a:rPr>
              <a:t>  | </a:t>
            </a:r>
            <a:r>
              <a:rPr lang="en-GB" sz="900">
                <a:solidFill>
                  <a:schemeClr val="dk2"/>
                </a:solidFill>
              </a:rPr>
              <a:t>Group 5</a:t>
            </a:r>
            <a:br>
              <a:rPr lang="en-GB" sz="900" b="0" i="0" u="none" strike="noStrike" cap="none">
                <a:solidFill>
                  <a:schemeClr val="dk2"/>
                </a:solidFill>
                <a:latin typeface="Arial"/>
                <a:ea typeface="Arial"/>
                <a:cs typeface="Arial"/>
                <a:sym typeface="Arial"/>
              </a:rPr>
            </a:br>
            <a:r>
              <a:rPr lang="en-GB" sz="900">
                <a:solidFill>
                  <a:schemeClr val="dk2"/>
                </a:solidFill>
              </a:rPr>
              <a:t>Ahn,</a:t>
            </a:r>
            <a:r>
              <a:rPr lang="en-GB" sz="900" b="0" i="0" u="none" strike="noStrike" cap="none">
                <a:solidFill>
                  <a:schemeClr val="dk2"/>
                </a:solidFill>
                <a:latin typeface="Arial"/>
                <a:ea typeface="Arial"/>
                <a:cs typeface="Arial"/>
                <a:sym typeface="Arial"/>
              </a:rPr>
              <a:t> </a:t>
            </a:r>
            <a:r>
              <a:rPr lang="en-GB" sz="900">
                <a:solidFill>
                  <a:schemeClr val="dk2"/>
                </a:solidFill>
              </a:rPr>
              <a:t>Delgadillo, Liu, Wang, Yu  </a:t>
            </a:r>
            <a:r>
              <a:rPr lang="en-GB" sz="900" b="0" i="0" u="none" strike="noStrike" cap="none">
                <a:solidFill>
                  <a:schemeClr val="dk2"/>
                </a:solidFill>
                <a:latin typeface="Arial"/>
                <a:ea typeface="Arial"/>
                <a:cs typeface="Arial"/>
                <a:sym typeface="Arial"/>
              </a:rPr>
              <a:t> |  </a:t>
            </a:r>
            <a:r>
              <a:rPr lang="en-GB" sz="900">
                <a:solidFill>
                  <a:schemeClr val="dk2"/>
                </a:solidFill>
              </a:rPr>
              <a:t>19.01.2022</a:t>
            </a:r>
            <a:endParaRPr sz="9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cxnSp>
        <p:nvCxnSpPr>
          <p:cNvPr id="108" name="Google Shape;108;p24"/>
          <p:cNvCxnSpPr/>
          <p:nvPr/>
        </p:nvCxnSpPr>
        <p:spPr>
          <a:xfrm>
            <a:off x="287339" y="545306"/>
            <a:ext cx="8569325" cy="0"/>
          </a:xfrm>
          <a:prstGeom prst="straightConnector1">
            <a:avLst/>
          </a:prstGeom>
          <a:noFill/>
          <a:ln w="9525" cap="flat" cmpd="sng">
            <a:solidFill>
              <a:schemeClr val="dk1"/>
            </a:solidFill>
            <a:prstDash val="solid"/>
            <a:miter lim="800000"/>
            <a:headEnd type="none" w="sm" len="sm"/>
            <a:tailEnd type="none" w="sm" len="sm"/>
          </a:ln>
        </p:spPr>
      </p:cxnSp>
      <p:cxnSp>
        <p:nvCxnSpPr>
          <p:cNvPr id="109" name="Google Shape;109;p24"/>
          <p:cNvCxnSpPr/>
          <p:nvPr/>
        </p:nvCxnSpPr>
        <p:spPr>
          <a:xfrm>
            <a:off x="288925" y="4601766"/>
            <a:ext cx="8569325" cy="0"/>
          </a:xfrm>
          <a:prstGeom prst="straightConnector1">
            <a:avLst/>
          </a:prstGeom>
          <a:noFill/>
          <a:ln w="9525" cap="flat" cmpd="sng">
            <a:solidFill>
              <a:schemeClr val="dk1"/>
            </a:solidFill>
            <a:prstDash val="solid"/>
            <a:miter lim="800000"/>
            <a:headEnd type="none" w="sm" len="sm"/>
            <a:tailEnd type="none" w="sm" len="sm"/>
          </a:ln>
        </p:spPr>
      </p:cxnSp>
      <p:sp>
        <p:nvSpPr>
          <p:cNvPr id="110" name="Google Shape;110;p24"/>
          <p:cNvSpPr txBox="1"/>
          <p:nvPr/>
        </p:nvSpPr>
        <p:spPr>
          <a:xfrm>
            <a:off x="-2244725" y="4058841"/>
            <a:ext cx="20320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000" b="1" i="0" u="none" strike="noStrike" cap="none">
                <a:solidFill>
                  <a:schemeClr val="dk1"/>
                </a:solidFill>
                <a:latin typeface="Arial"/>
                <a:ea typeface="Arial"/>
                <a:cs typeface="Arial"/>
                <a:sym typeface="Arial"/>
              </a:rPr>
              <a:t>Fußzeile anpassen:</a:t>
            </a: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None/>
            </a:pPr>
            <a:r>
              <a:rPr lang="en-GB" sz="1000" b="0" i="0" u="none" strike="noStrike" cap="none">
                <a:solidFill>
                  <a:schemeClr val="dk1"/>
                </a:solidFill>
                <a:latin typeface="Arial"/>
                <a:ea typeface="Arial"/>
                <a:cs typeface="Arial"/>
                <a:sym typeface="Arial"/>
              </a:rPr>
              <a:t>Zum Anpassen der Fußzeile unter Karteireiter Ansicht &gt; auf Folienmaster klicken. Links in der Übersicht auf die oberste Folie scrollen und dort in die Fußzeile klicken. So wird der Text automatisch auf allen Seiten angepasst.</a:t>
            </a:r>
            <a:endParaRPr sz="1000" b="1" i="0" u="none" strike="noStrike" cap="none">
              <a:solidFill>
                <a:schemeClr val="dk1"/>
              </a:solidFill>
              <a:latin typeface="Arial"/>
              <a:ea typeface="Arial"/>
              <a:cs typeface="Arial"/>
              <a:sym typeface="Arial"/>
            </a:endParaRPr>
          </a:p>
        </p:txBody>
      </p:sp>
      <p:pic>
        <p:nvPicPr>
          <p:cNvPr id="111" name="Google Shape;111;p24"/>
          <p:cNvPicPr preferRelativeResize="0"/>
          <p:nvPr/>
        </p:nvPicPr>
        <p:blipFill rotWithShape="1">
          <a:blip r:embed="rId12">
            <a:alphaModFix/>
          </a:blip>
          <a:srcRect/>
          <a:stretch/>
        </p:blipFill>
        <p:spPr>
          <a:xfrm>
            <a:off x="6516270" y="4589950"/>
            <a:ext cx="2377920" cy="556405"/>
          </a:xfrm>
          <a:prstGeom prst="rect">
            <a:avLst/>
          </a:prstGeom>
          <a:noFill/>
          <a:ln>
            <a:noFill/>
          </a:ln>
        </p:spPr>
      </p:pic>
      <p:sp>
        <p:nvSpPr>
          <p:cNvPr id="112" name="Google Shape;112;p24"/>
          <p:cNvSpPr txBox="1"/>
          <p:nvPr/>
        </p:nvSpPr>
        <p:spPr>
          <a:xfrm>
            <a:off x="263919" y="4683209"/>
            <a:ext cx="730250" cy="39528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fld id="{00000000-1234-1234-1234-123412341234}" type="slidenum">
              <a:rPr lang="en-GB" sz="900" b="0" i="0" u="none" strike="noStrike" cap="none">
                <a:solidFill>
                  <a:schemeClr val="dk2"/>
                </a:solidFill>
                <a:latin typeface="Arial"/>
                <a:ea typeface="Arial"/>
                <a:cs typeface="Arial"/>
                <a:sym typeface="Arial"/>
              </a:rPr>
              <a:t>‹#›</a:t>
            </a:fld>
            <a:endParaRPr sz="900" b="0" i="0" u="none" strike="noStrike" cap="none">
              <a:solidFill>
                <a:schemeClr val="dk2"/>
              </a:solidFill>
              <a:latin typeface="Arial"/>
              <a:ea typeface="Arial"/>
              <a:cs typeface="Arial"/>
              <a:sym typeface="Arial"/>
            </a:endParaRPr>
          </a:p>
        </p:txBody>
      </p:sp>
      <p:sp>
        <p:nvSpPr>
          <p:cNvPr id="113" name="Google Shape;113;p24"/>
          <p:cNvSpPr txBox="1"/>
          <p:nvPr/>
        </p:nvSpPr>
        <p:spPr>
          <a:xfrm>
            <a:off x="1123950" y="4664852"/>
            <a:ext cx="4251325" cy="432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Font typeface="Arial"/>
              <a:buNone/>
            </a:pPr>
            <a:r>
              <a:rPr lang="en-GB" sz="900">
                <a:solidFill>
                  <a:schemeClr val="dk2"/>
                </a:solidFill>
              </a:rPr>
              <a:t>Project B: Estimation of Impact Location  | Group 5</a:t>
            </a:r>
            <a:br>
              <a:rPr lang="en-GB" sz="900">
                <a:solidFill>
                  <a:schemeClr val="dk2"/>
                </a:solidFill>
              </a:rPr>
            </a:br>
            <a:r>
              <a:rPr lang="en-GB" sz="900">
                <a:solidFill>
                  <a:schemeClr val="dk2"/>
                </a:solidFill>
              </a:rPr>
              <a:t>Ahn, Delgadillo, Liu, Wang, Yu   |  19.01.2022</a:t>
            </a:r>
            <a:endParaRPr sz="9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5"/>
          <p:cNvSpPr>
            <a:spLocks noGrp="1"/>
          </p:cNvSpPr>
          <p:nvPr>
            <p:ph type="pic" idx="2"/>
          </p:nvPr>
        </p:nvSpPr>
        <p:spPr>
          <a:xfrm>
            <a:off x="0" y="0"/>
            <a:ext cx="9144000" cy="3435846"/>
          </a:xfrm>
          <a:prstGeom prst="rect">
            <a:avLst/>
          </a:prstGeom>
          <a:noFill/>
          <a:ln>
            <a:noFill/>
          </a:ln>
        </p:spPr>
      </p:sp>
      <p:pic>
        <p:nvPicPr>
          <p:cNvPr id="170" name="Google Shape;170;p35"/>
          <p:cNvPicPr preferRelativeResize="0"/>
          <p:nvPr/>
        </p:nvPicPr>
        <p:blipFill rotWithShape="1">
          <a:blip r:embed="rId3">
            <a:alphaModFix/>
          </a:blip>
          <a:srcRect b="33200"/>
          <a:stretch/>
        </p:blipFill>
        <p:spPr>
          <a:xfrm>
            <a:off x="0" y="-1"/>
            <a:ext cx="9144000" cy="3446421"/>
          </a:xfrm>
          <a:prstGeom prst="rect">
            <a:avLst/>
          </a:prstGeom>
          <a:noFill/>
          <a:ln>
            <a:noFill/>
          </a:ln>
        </p:spPr>
      </p:pic>
      <p:sp>
        <p:nvSpPr>
          <p:cNvPr id="171" name="Google Shape;171;p35"/>
          <p:cNvSpPr txBox="1">
            <a:spLocks noGrp="1"/>
          </p:cNvSpPr>
          <p:nvPr>
            <p:ph type="ctrTitle"/>
          </p:nvPr>
        </p:nvSpPr>
        <p:spPr>
          <a:xfrm>
            <a:off x="288000" y="3507880"/>
            <a:ext cx="8568000" cy="396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GB"/>
              <a:t>Project B</a:t>
            </a:r>
            <a:endParaRPr/>
          </a:p>
        </p:txBody>
      </p:sp>
      <p:sp>
        <p:nvSpPr>
          <p:cNvPr id="172" name="Google Shape;172;p35"/>
          <p:cNvSpPr txBox="1">
            <a:spLocks noGrp="1"/>
          </p:cNvSpPr>
          <p:nvPr>
            <p:ph type="subTitle" idx="1"/>
          </p:nvPr>
        </p:nvSpPr>
        <p:spPr>
          <a:xfrm>
            <a:off x="288000" y="3965340"/>
            <a:ext cx="8568000" cy="648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000"/>
              <a:buNone/>
            </a:pPr>
            <a:r>
              <a:rPr lang="en-GB"/>
              <a:t>Group 5 </a:t>
            </a:r>
            <a:endParaRPr/>
          </a:p>
          <a:p>
            <a:pPr marL="0" lvl="0" indent="0" algn="l" rtl="0">
              <a:spcBef>
                <a:spcPts val="0"/>
              </a:spcBef>
              <a:spcAft>
                <a:spcPts val="0"/>
              </a:spcAft>
              <a:buSzPts val="2000"/>
              <a:buNone/>
            </a:pPr>
            <a:endParaRPr/>
          </a:p>
        </p:txBody>
      </p:sp>
      <p:sp>
        <p:nvSpPr>
          <p:cNvPr id="173" name="Google Shape;173;p35"/>
          <p:cNvSpPr/>
          <p:nvPr/>
        </p:nvSpPr>
        <p:spPr>
          <a:xfrm>
            <a:off x="971500" y="4613425"/>
            <a:ext cx="2839800" cy="406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7"/>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GB"/>
              <a:t>Neural Network: RNN Architecture</a:t>
            </a:r>
            <a:endParaRPr/>
          </a:p>
        </p:txBody>
      </p:sp>
      <p:pic>
        <p:nvPicPr>
          <p:cNvPr id="295" name="Google Shape;295;p47"/>
          <p:cNvPicPr preferRelativeResize="0"/>
          <p:nvPr/>
        </p:nvPicPr>
        <p:blipFill rotWithShape="1">
          <a:blip r:embed="rId3">
            <a:alphaModFix/>
          </a:blip>
          <a:srcRect/>
          <a:stretch/>
        </p:blipFill>
        <p:spPr>
          <a:xfrm>
            <a:off x="683460" y="568196"/>
            <a:ext cx="2562338" cy="3939940"/>
          </a:xfrm>
          <a:prstGeom prst="rect">
            <a:avLst/>
          </a:prstGeom>
          <a:noFill/>
          <a:ln>
            <a:noFill/>
          </a:ln>
        </p:spPr>
      </p:pic>
      <p:graphicFrame>
        <p:nvGraphicFramePr>
          <p:cNvPr id="296" name="Google Shape;296;p47"/>
          <p:cNvGraphicFramePr/>
          <p:nvPr/>
        </p:nvGraphicFramePr>
        <p:xfrm>
          <a:off x="4260716" y="1131550"/>
          <a:ext cx="4199825" cy="3209325"/>
        </p:xfrm>
        <a:graphic>
          <a:graphicData uri="http://schemas.openxmlformats.org/drawingml/2006/table">
            <a:tbl>
              <a:tblPr>
                <a:noFill/>
                <a:tableStyleId>{EB6E1921-3FED-48BA-9EBE-9FA52C2A2907}</a:tableStyleId>
              </a:tblPr>
              <a:tblGrid>
                <a:gridCol w="1319425">
                  <a:extLst>
                    <a:ext uri="{9D8B030D-6E8A-4147-A177-3AD203B41FA5}">
                      <a16:colId xmlns:a16="http://schemas.microsoft.com/office/drawing/2014/main" val="20000"/>
                    </a:ext>
                  </a:extLst>
                </a:gridCol>
                <a:gridCol w="2880400">
                  <a:extLst>
                    <a:ext uri="{9D8B030D-6E8A-4147-A177-3AD203B41FA5}">
                      <a16:colId xmlns:a16="http://schemas.microsoft.com/office/drawing/2014/main" val="20001"/>
                    </a:ext>
                  </a:extLst>
                </a:gridCol>
              </a:tblGrid>
              <a:tr h="510825">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Layers</a:t>
                      </a:r>
                      <a:endParaRPr sz="1200" b="1" u="none" strike="noStrike" cap="none"/>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Parameters</a:t>
                      </a:r>
                      <a:endParaRPr sz="1200" b="1" u="none" strike="noStrike" cap="none"/>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497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Input</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Input shape = (20,4)</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497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FC layer</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8 units, ReLU activation, L2 regularizer</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497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LSTM (GRU)</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GB" sz="1200" u="none" strike="noStrike" cap="none" dirty="0">
                          <a:latin typeface="Times New Roman"/>
                          <a:ea typeface="Times New Roman"/>
                          <a:cs typeface="Times New Roman"/>
                          <a:sym typeface="Times New Roman"/>
                        </a:rPr>
                        <a:t>64 units, </a:t>
                      </a:r>
                      <a:r>
                        <a:rPr lang="en-GB" sz="1200" u="none" strike="noStrike" cap="none" dirty="0" err="1">
                          <a:latin typeface="Times New Roman"/>
                          <a:ea typeface="Times New Roman"/>
                          <a:cs typeface="Times New Roman"/>
                          <a:sym typeface="Times New Roman"/>
                        </a:rPr>
                        <a:t>ReLU</a:t>
                      </a:r>
                      <a:r>
                        <a:rPr lang="en-GB" sz="1200" u="none" strike="noStrike" cap="none" dirty="0">
                          <a:latin typeface="Times New Roman"/>
                          <a:ea typeface="Times New Roman"/>
                          <a:cs typeface="Times New Roman"/>
                          <a:sym typeface="Times New Roman"/>
                        </a:rPr>
                        <a:t> activation</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49750">
                <a:tc>
                  <a:txBody>
                    <a:bodyPr/>
                    <a:lstStyle/>
                    <a:p>
                      <a:pPr marL="0" marR="0" lvl="0" indent="0" algn="ctr" rtl="0">
                        <a:spcBef>
                          <a:spcPts val="0"/>
                        </a:spcBef>
                        <a:spcAft>
                          <a:spcPts val="0"/>
                        </a:spcAft>
                        <a:buNone/>
                      </a:pPr>
                      <a:r>
                        <a:rPr lang="en-GB" sz="1200" u="none" strike="noStrike" cap="none" dirty="0">
                          <a:latin typeface="Times New Roman"/>
                          <a:ea typeface="Times New Roman"/>
                          <a:cs typeface="Times New Roman"/>
                          <a:sym typeface="Times New Roman"/>
                        </a:rPr>
                        <a:t>FC layer</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32 units, ReLU activation, L2 regularizer</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497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FC layer</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dirty="0">
                          <a:latin typeface="Times New Roman"/>
                          <a:ea typeface="Times New Roman"/>
                          <a:cs typeface="Times New Roman"/>
                          <a:sym typeface="Times New Roman"/>
                        </a:rPr>
                        <a:t>16 units, </a:t>
                      </a:r>
                      <a:r>
                        <a:rPr lang="en-GB" sz="1200" u="none" strike="noStrike" cap="none" dirty="0" err="1">
                          <a:latin typeface="Times New Roman"/>
                          <a:ea typeface="Times New Roman"/>
                          <a:cs typeface="Times New Roman"/>
                          <a:sym typeface="Times New Roman"/>
                        </a:rPr>
                        <a:t>ReLU</a:t>
                      </a:r>
                      <a:r>
                        <a:rPr lang="en-GB" sz="1200" u="none" strike="noStrike" cap="none" dirty="0">
                          <a:latin typeface="Times New Roman"/>
                          <a:ea typeface="Times New Roman"/>
                          <a:cs typeface="Times New Roman"/>
                          <a:sym typeface="Times New Roman"/>
                        </a:rPr>
                        <a:t> activation, L2 </a:t>
                      </a:r>
                      <a:r>
                        <a:rPr lang="en-GB" sz="1200" u="none" strike="noStrike" cap="none" dirty="0" err="1">
                          <a:latin typeface="Times New Roman"/>
                          <a:ea typeface="Times New Roman"/>
                          <a:cs typeface="Times New Roman"/>
                          <a:sym typeface="Times New Roman"/>
                        </a:rPr>
                        <a:t>regularizer</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4497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Output</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dirty="0">
                          <a:latin typeface="Times New Roman"/>
                          <a:ea typeface="Times New Roman"/>
                          <a:cs typeface="Times New Roman"/>
                          <a:sym typeface="Times New Roman"/>
                        </a:rPr>
                        <a:t>2 units, tanh activation, MSLE loss</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97" name="Google Shape;297;p47"/>
          <p:cNvSpPr txBox="1"/>
          <p:nvPr/>
        </p:nvSpPr>
        <p:spPr>
          <a:xfrm>
            <a:off x="4788030" y="747647"/>
            <a:ext cx="331434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1" dirty="0">
                <a:solidFill>
                  <a:schemeClr val="dk1"/>
                </a:solidFill>
                <a:latin typeface="Times New Roman"/>
                <a:ea typeface="Times New Roman"/>
                <a:cs typeface="Times New Roman"/>
                <a:sym typeface="Times New Roman"/>
              </a:rPr>
              <a:t>Tab3. RNN architecture and parameters</a:t>
            </a:r>
            <a:endParaRPr sz="1400" dirty="0">
              <a:solidFill>
                <a:schemeClr val="dk1"/>
              </a:solidFill>
              <a:latin typeface="Arial"/>
              <a:ea typeface="Arial"/>
              <a:cs typeface="Arial"/>
              <a:sym typeface="Arial"/>
            </a:endParaRPr>
          </a:p>
        </p:txBody>
      </p:sp>
      <p:cxnSp>
        <p:nvCxnSpPr>
          <p:cNvPr id="8" name="Straight Connector 7">
            <a:extLst>
              <a:ext uri="{FF2B5EF4-FFF2-40B4-BE49-F238E27FC236}">
                <a16:creationId xmlns:a16="http://schemas.microsoft.com/office/drawing/2014/main" id="{A65A4698-705B-C745-AA1F-B2EC71D9EBF1}"/>
              </a:ext>
            </a:extLst>
          </p:cNvPr>
          <p:cNvCxnSpPr>
            <a:cxnSpLocks/>
          </p:cNvCxnSpPr>
          <p:nvPr/>
        </p:nvCxnSpPr>
        <p:spPr>
          <a:xfrm>
            <a:off x="7394714" y="4253948"/>
            <a:ext cx="707665" cy="0"/>
          </a:xfrm>
          <a:prstGeom prst="line">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C77D02-3D48-8D47-93EB-324D93698A15}"/>
              </a:ext>
            </a:extLst>
          </p:cNvPr>
          <p:cNvCxnSpPr>
            <a:cxnSpLocks/>
          </p:cNvCxnSpPr>
          <p:nvPr/>
        </p:nvCxnSpPr>
        <p:spPr>
          <a:xfrm>
            <a:off x="7265505" y="2007704"/>
            <a:ext cx="367749" cy="0"/>
          </a:xfrm>
          <a:prstGeom prst="line">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GB" sz="1800" dirty="0"/>
              <a:t>First Run: Train, Validate and Test on Numerical Data (without augmentation)</a:t>
            </a:r>
            <a:endParaRPr sz="1800" dirty="0"/>
          </a:p>
        </p:txBody>
      </p:sp>
      <p:sp>
        <p:nvSpPr>
          <p:cNvPr id="310" name="Google Shape;310;p49"/>
          <p:cNvSpPr txBox="1"/>
          <p:nvPr/>
        </p:nvSpPr>
        <p:spPr>
          <a:xfrm>
            <a:off x="5486400" y="894000"/>
            <a:ext cx="3369600" cy="31392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solidFill>
                  <a:schemeClr val="bg2"/>
                </a:solidFill>
              </a:rPr>
              <a:t>Implementation details</a:t>
            </a:r>
            <a:endParaRPr dirty="0">
              <a:solidFill>
                <a:schemeClr val="bg2"/>
              </a:solidFill>
            </a:endParaRPr>
          </a:p>
          <a:p>
            <a:pPr marL="0" marR="0" lvl="0" indent="0" algn="l" rtl="0">
              <a:spcBef>
                <a:spcPts val="0"/>
              </a:spcBef>
              <a:spcAft>
                <a:spcPts val="0"/>
              </a:spcAft>
              <a:buNone/>
            </a:pPr>
            <a:endParaRPr lang="en-DE" b="1" dirty="0">
              <a:solidFill>
                <a:schemeClr val="dk1"/>
              </a:solidFill>
            </a:endParaRPr>
          </a:p>
          <a:p>
            <a:pPr marL="215900" lvl="0" indent="-215900">
              <a:buClr>
                <a:srgbClr val="00549F"/>
              </a:buClr>
              <a:buSzPts val="1800"/>
              <a:buFont typeface="Noto Sans Symbols"/>
              <a:buChar char="▪"/>
            </a:pPr>
            <a:r>
              <a:rPr lang="en-GB" sz="1200" dirty="0">
                <a:solidFill>
                  <a:schemeClr val="dk1"/>
                </a:solidFill>
              </a:rPr>
              <a:t>Data normalization</a:t>
            </a:r>
          </a:p>
          <a:p>
            <a:pPr marL="215900" lvl="0" indent="-215900">
              <a:buClr>
                <a:srgbClr val="00549F"/>
              </a:buClr>
              <a:buSzPts val="1800"/>
              <a:buFont typeface="Noto Sans Symbols"/>
              <a:buChar char="▪"/>
            </a:pPr>
            <a:endParaRPr lang="en-GB" sz="1200" dirty="0">
              <a:solidFill>
                <a:schemeClr val="dk1"/>
              </a:solidFill>
            </a:endParaRPr>
          </a:p>
          <a:p>
            <a:pPr marL="215900" lvl="0" indent="-215900">
              <a:buClr>
                <a:srgbClr val="00549F"/>
              </a:buClr>
              <a:buSzPts val="1800"/>
              <a:buFont typeface="Noto Sans Symbols"/>
              <a:buChar char="▪"/>
            </a:pPr>
            <a:r>
              <a:rPr lang="en-GB" sz="1200" dirty="0">
                <a:solidFill>
                  <a:schemeClr val="dk1"/>
                </a:solidFill>
                <a:latin typeface="Arial"/>
                <a:ea typeface="Arial"/>
                <a:cs typeface="Arial"/>
                <a:sym typeface="Arial"/>
              </a:rPr>
              <a:t>Training set used for training </a:t>
            </a:r>
            <a:br>
              <a:rPr lang="en-GB" sz="1200" dirty="0">
                <a:solidFill>
                  <a:schemeClr val="dk1"/>
                </a:solidFill>
                <a:latin typeface="Arial"/>
                <a:ea typeface="Arial"/>
                <a:cs typeface="Arial"/>
                <a:sym typeface="Arial"/>
              </a:rPr>
            </a:br>
            <a:r>
              <a:rPr lang="en-GB" sz="1200" dirty="0">
                <a:solidFill>
                  <a:schemeClr val="dk1"/>
                </a:solidFill>
                <a:latin typeface="Arial"/>
                <a:ea typeface="Arial"/>
                <a:cs typeface="Arial"/>
                <a:sym typeface="Arial"/>
              </a:rPr>
              <a:t>Validation set used for parameters tuning</a:t>
            </a:r>
            <a:br>
              <a:rPr lang="en-GB" sz="1200" dirty="0">
                <a:solidFill>
                  <a:schemeClr val="dk1"/>
                </a:solidFill>
              </a:rPr>
            </a:br>
            <a:r>
              <a:rPr lang="en-GB" sz="1200" dirty="0">
                <a:solidFill>
                  <a:schemeClr val="dk1"/>
                </a:solidFill>
                <a:latin typeface="Arial"/>
                <a:ea typeface="Arial"/>
                <a:cs typeface="Arial"/>
                <a:sym typeface="Arial"/>
              </a:rPr>
              <a:t>Test set used for performance test on numerical data. </a:t>
            </a:r>
          </a:p>
          <a:p>
            <a:pPr marL="215900" lvl="0" indent="-215900">
              <a:buClr>
                <a:srgbClr val="00549F"/>
              </a:buClr>
              <a:buSzPts val="1800"/>
              <a:buFont typeface="Noto Sans Symbols"/>
              <a:buChar char="▪"/>
            </a:pPr>
            <a:endParaRPr lang="en-GB" sz="1200" dirty="0">
              <a:solidFill>
                <a:schemeClr val="dk1"/>
              </a:solidFill>
              <a:latin typeface="Arial"/>
              <a:ea typeface="Arial"/>
              <a:cs typeface="Arial"/>
              <a:sym typeface="Arial"/>
            </a:endParaRPr>
          </a:p>
          <a:p>
            <a:pPr marL="215900" lvl="0" indent="-215900">
              <a:buClr>
                <a:srgbClr val="00549F"/>
              </a:buClr>
              <a:buSzPts val="1800"/>
              <a:buFont typeface="Noto Sans Symbols"/>
              <a:buChar char="▪"/>
            </a:pPr>
            <a:r>
              <a:rPr lang="en-GB" sz="1200" dirty="0">
                <a:solidFill>
                  <a:schemeClr val="dk1"/>
                </a:solidFill>
                <a:latin typeface="Arial"/>
                <a:ea typeface="Arial"/>
                <a:cs typeface="Arial"/>
                <a:sym typeface="Arial"/>
              </a:rPr>
              <a:t>MSE loss functions for CNN and FCN</a:t>
            </a:r>
            <a:br>
              <a:rPr lang="en-GB" sz="1200" dirty="0">
                <a:solidFill>
                  <a:schemeClr val="dk1"/>
                </a:solidFill>
              </a:rPr>
            </a:br>
            <a:r>
              <a:rPr lang="en-GB" sz="1200" dirty="0">
                <a:solidFill>
                  <a:schemeClr val="dk1"/>
                </a:solidFill>
                <a:latin typeface="Arial"/>
                <a:ea typeface="Arial"/>
                <a:cs typeface="Arial"/>
                <a:sym typeface="Arial"/>
              </a:rPr>
              <a:t>MSLE loss functions for RNN</a:t>
            </a:r>
            <a:br>
              <a:rPr lang="en-GB" sz="1200" dirty="0">
                <a:solidFill>
                  <a:schemeClr val="dk1"/>
                </a:solidFill>
              </a:rPr>
            </a:br>
            <a:r>
              <a:rPr lang="en-GB" sz="1200" dirty="0">
                <a:solidFill>
                  <a:schemeClr val="dk1"/>
                </a:solidFill>
                <a:latin typeface="Arial"/>
                <a:ea typeface="Arial"/>
                <a:cs typeface="Arial"/>
                <a:sym typeface="Arial"/>
              </a:rPr>
              <a:t>MAE loss functions for model evaluation</a:t>
            </a:r>
            <a:endParaRPr lang="en-GB" sz="1200" dirty="0">
              <a:solidFill>
                <a:schemeClr val="dk1"/>
              </a:solidFill>
            </a:endParaRPr>
          </a:p>
          <a:p>
            <a:pPr marL="215900" lvl="0" indent="-215900">
              <a:buClr>
                <a:srgbClr val="00549F"/>
              </a:buClr>
              <a:buSzPts val="1800"/>
              <a:buFont typeface="Noto Sans Symbols"/>
              <a:buChar char="▪"/>
            </a:pPr>
            <a:endParaRPr lang="en-GB" sz="1200" dirty="0">
              <a:solidFill>
                <a:schemeClr val="dk1"/>
              </a:solidFill>
              <a:latin typeface="Arial"/>
              <a:ea typeface="Arial"/>
              <a:cs typeface="Arial"/>
              <a:sym typeface="Arial"/>
            </a:endParaRPr>
          </a:p>
          <a:p>
            <a:pPr marL="215900" lvl="0" indent="-215900">
              <a:buClr>
                <a:srgbClr val="00549F"/>
              </a:buClr>
              <a:buSzPts val="1800"/>
              <a:buFont typeface="Noto Sans Symbols"/>
              <a:buChar char="▪"/>
            </a:pPr>
            <a:r>
              <a:rPr lang="en-GB" sz="1200" dirty="0">
                <a:solidFill>
                  <a:schemeClr val="dk1"/>
                </a:solidFill>
                <a:latin typeface="Arial"/>
                <a:ea typeface="Arial"/>
                <a:cs typeface="Arial"/>
                <a:sym typeface="Arial"/>
              </a:rPr>
              <a:t>Adam optimizer used as default choice </a:t>
            </a:r>
          </a:p>
          <a:p>
            <a:pPr marL="215900" lvl="0" indent="-215900">
              <a:buClr>
                <a:srgbClr val="00549F"/>
              </a:buClr>
              <a:buSzPts val="1800"/>
              <a:buFont typeface="Noto Sans Symbols"/>
              <a:buChar char="▪"/>
            </a:pPr>
            <a:endParaRPr lang="en-GB" sz="1200" dirty="0">
              <a:solidFill>
                <a:schemeClr val="dk1"/>
              </a:solidFill>
            </a:endParaRPr>
          </a:p>
          <a:p>
            <a:pPr marL="215900" lvl="0" indent="-215900">
              <a:buClr>
                <a:srgbClr val="00549F"/>
              </a:buClr>
              <a:buSzPts val="1800"/>
              <a:buFont typeface="Noto Sans Symbols"/>
              <a:buChar char="▪"/>
            </a:pPr>
            <a:r>
              <a:rPr lang="en-GB" sz="1200" dirty="0">
                <a:solidFill>
                  <a:schemeClr val="dk1"/>
                </a:solidFill>
              </a:rPr>
              <a:t>Data shuffling used for errors reduction</a:t>
            </a:r>
            <a:endParaRPr sz="1400" dirty="0">
              <a:solidFill>
                <a:schemeClr val="dk1"/>
              </a:solidFill>
              <a:latin typeface="Arial"/>
              <a:ea typeface="Arial"/>
              <a:cs typeface="Arial"/>
              <a:sym typeface="Arial"/>
            </a:endParaRPr>
          </a:p>
        </p:txBody>
      </p:sp>
      <p:graphicFrame>
        <p:nvGraphicFramePr>
          <p:cNvPr id="311" name="Google Shape;311;p49"/>
          <p:cNvGraphicFramePr/>
          <p:nvPr/>
        </p:nvGraphicFramePr>
        <p:xfrm>
          <a:off x="683460" y="1520021"/>
          <a:ext cx="4061300" cy="2103475"/>
        </p:xfrm>
        <a:graphic>
          <a:graphicData uri="http://schemas.openxmlformats.org/drawingml/2006/table">
            <a:tbl>
              <a:tblPr>
                <a:noFill/>
                <a:tableStyleId>{EB6E1921-3FED-48BA-9EBE-9FA52C2A2907}</a:tableStyleId>
              </a:tblPr>
              <a:tblGrid>
                <a:gridCol w="1015325">
                  <a:extLst>
                    <a:ext uri="{9D8B030D-6E8A-4147-A177-3AD203B41FA5}">
                      <a16:colId xmlns:a16="http://schemas.microsoft.com/office/drawing/2014/main" val="20000"/>
                    </a:ext>
                  </a:extLst>
                </a:gridCol>
                <a:gridCol w="1015325">
                  <a:extLst>
                    <a:ext uri="{9D8B030D-6E8A-4147-A177-3AD203B41FA5}">
                      <a16:colId xmlns:a16="http://schemas.microsoft.com/office/drawing/2014/main" val="20001"/>
                    </a:ext>
                  </a:extLst>
                </a:gridCol>
                <a:gridCol w="1015325">
                  <a:extLst>
                    <a:ext uri="{9D8B030D-6E8A-4147-A177-3AD203B41FA5}">
                      <a16:colId xmlns:a16="http://schemas.microsoft.com/office/drawing/2014/main" val="20002"/>
                    </a:ext>
                  </a:extLst>
                </a:gridCol>
                <a:gridCol w="1015325">
                  <a:extLst>
                    <a:ext uri="{9D8B030D-6E8A-4147-A177-3AD203B41FA5}">
                      <a16:colId xmlns:a16="http://schemas.microsoft.com/office/drawing/2014/main" val="20003"/>
                    </a:ext>
                  </a:extLst>
                </a:gridCol>
              </a:tblGrid>
              <a:tr h="465175">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Model</a:t>
                      </a:r>
                      <a:endParaRPr sz="1200" b="1" u="none" strike="noStrike" cap="none"/>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Training</a:t>
                      </a:r>
                      <a:endParaRPr sz="1200" b="1" u="none" strike="noStrike" cap="none"/>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Validation</a:t>
                      </a:r>
                      <a:endParaRPr sz="1200" b="1" u="none" strike="noStrike" cap="none"/>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GB" sz="1200" b="1" u="none" strike="noStrike" cap="none">
                          <a:latin typeface="Times New Roman"/>
                          <a:ea typeface="Times New Roman"/>
                          <a:cs typeface="Times New Roman"/>
                          <a:sym typeface="Times New Roman"/>
                        </a:rPr>
                        <a:t>Test</a:t>
                      </a:r>
                      <a:endParaRPr sz="1200" b="1" u="none" strike="noStrike" cap="none"/>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957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FCN</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dirty="0">
                          <a:latin typeface="Times New Roman"/>
                          <a:ea typeface="Times New Roman"/>
                          <a:cs typeface="Times New Roman"/>
                          <a:sym typeface="Times New Roman"/>
                        </a:rPr>
                        <a:t>3.12</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dirty="0">
                          <a:latin typeface="Times New Roman"/>
                          <a:ea typeface="Times New Roman"/>
                          <a:cs typeface="Times New Roman"/>
                          <a:sym typeface="Times New Roman"/>
                        </a:rPr>
                        <a:t>1</a:t>
                      </a:r>
                      <a:r>
                        <a:rPr lang="en-GB" sz="1200" dirty="0">
                          <a:latin typeface="Times New Roman"/>
                          <a:ea typeface="Times New Roman"/>
                          <a:cs typeface="Times New Roman"/>
                          <a:sym typeface="Times New Roman"/>
                        </a:rPr>
                        <a:t>6.09</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dirty="0">
                          <a:latin typeface="Times New Roman"/>
                          <a:ea typeface="Times New Roman"/>
                          <a:cs typeface="Times New Roman"/>
                          <a:sym typeface="Times New Roman"/>
                        </a:rPr>
                        <a:t>2</a:t>
                      </a:r>
                      <a:r>
                        <a:rPr lang="en-GB" sz="1200" dirty="0">
                          <a:latin typeface="Times New Roman"/>
                          <a:ea typeface="Times New Roman"/>
                          <a:cs typeface="Times New Roman"/>
                          <a:sym typeface="Times New Roman"/>
                        </a:rPr>
                        <a:t>3.57</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0957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CNN</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dirty="0">
                          <a:latin typeface="Times New Roman"/>
                          <a:ea typeface="Times New Roman"/>
                          <a:cs typeface="Times New Roman"/>
                          <a:sym typeface="Times New Roman"/>
                        </a:rPr>
                        <a:t>1.52</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a:latin typeface="Times New Roman"/>
                          <a:ea typeface="Times New Roman"/>
                          <a:cs typeface="Times New Roman"/>
                          <a:sym typeface="Times New Roman"/>
                        </a:rPr>
                        <a:t>9.75</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a:latin typeface="Times New Roman"/>
                          <a:ea typeface="Times New Roman"/>
                          <a:cs typeface="Times New Roman"/>
                          <a:sym typeface="Times New Roman"/>
                        </a:rPr>
                        <a:t>19.16</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0957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RNN (LSTM)</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a:latin typeface="Times New Roman"/>
                          <a:ea typeface="Times New Roman"/>
                          <a:cs typeface="Times New Roman"/>
                          <a:sym typeface="Times New Roman"/>
                        </a:rPr>
                        <a:t>4.08</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1</a:t>
                      </a:r>
                      <a:r>
                        <a:rPr lang="en-GB" sz="1200">
                          <a:latin typeface="Times New Roman"/>
                          <a:ea typeface="Times New Roman"/>
                          <a:cs typeface="Times New Roman"/>
                          <a:sym typeface="Times New Roman"/>
                        </a:rPr>
                        <a:t>1.25</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dirty="0">
                          <a:latin typeface="Times New Roman"/>
                          <a:ea typeface="Times New Roman"/>
                          <a:cs typeface="Times New Roman"/>
                          <a:sym typeface="Times New Roman"/>
                        </a:rPr>
                        <a:t>17.37</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0957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RNN (GRU)</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a:latin typeface="Times New Roman"/>
                          <a:ea typeface="Times New Roman"/>
                          <a:cs typeface="Times New Roman"/>
                          <a:sym typeface="Times New Roman"/>
                        </a:rPr>
                        <a:t>5.39</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1</a:t>
                      </a:r>
                      <a:r>
                        <a:rPr lang="en-GB" sz="1200">
                          <a:latin typeface="Times New Roman"/>
                          <a:ea typeface="Times New Roman"/>
                          <a:cs typeface="Times New Roman"/>
                          <a:sym typeface="Times New Roman"/>
                        </a:rPr>
                        <a:t>2</a:t>
                      </a:r>
                      <a:r>
                        <a:rPr lang="en-GB" sz="1200" u="none" strike="noStrike" cap="none">
                          <a:latin typeface="Times New Roman"/>
                          <a:ea typeface="Times New Roman"/>
                          <a:cs typeface="Times New Roman"/>
                          <a:sym typeface="Times New Roman"/>
                        </a:rPr>
                        <a:t>.</a:t>
                      </a:r>
                      <a:r>
                        <a:rPr lang="en-GB" sz="1200">
                          <a:latin typeface="Times New Roman"/>
                          <a:ea typeface="Times New Roman"/>
                          <a:cs typeface="Times New Roman"/>
                          <a:sym typeface="Times New Roman"/>
                        </a:rPr>
                        <a:t>36</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dirty="0">
                          <a:latin typeface="Times New Roman"/>
                          <a:ea typeface="Times New Roman"/>
                          <a:cs typeface="Times New Roman"/>
                          <a:sym typeface="Times New Roman"/>
                        </a:rPr>
                        <a:t>16.42</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12" name="Google Shape;312;p49"/>
          <p:cNvSpPr txBox="1"/>
          <p:nvPr/>
        </p:nvSpPr>
        <p:spPr>
          <a:xfrm>
            <a:off x="107380" y="1113730"/>
            <a:ext cx="583281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1">
                <a:solidFill>
                  <a:schemeClr val="dk1"/>
                </a:solidFill>
                <a:latin typeface="Times New Roman"/>
                <a:ea typeface="Times New Roman"/>
                <a:cs typeface="Times New Roman"/>
                <a:sym typeface="Times New Roman"/>
              </a:rPr>
              <a:t>Tab4. MAE for different models on training, validation and test set</a:t>
            </a:r>
            <a:endParaRPr sz="1400">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8187580A-8C0E-EA44-8429-C42CE0D2E3B0}"/>
              </a:ext>
            </a:extLst>
          </p:cNvPr>
          <p:cNvSpPr/>
          <p:nvPr/>
        </p:nvSpPr>
        <p:spPr>
          <a:xfrm>
            <a:off x="755374" y="3289852"/>
            <a:ext cx="864704" cy="248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764A96CA-8332-5F4D-B236-956E63374343}"/>
              </a:ext>
            </a:extLst>
          </p:cNvPr>
          <p:cNvSpPr/>
          <p:nvPr/>
        </p:nvSpPr>
        <p:spPr>
          <a:xfrm>
            <a:off x="3878158" y="3289852"/>
            <a:ext cx="753476" cy="248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DA7F940-E020-A34D-A6EA-9E91E7A857EE}"/>
              </a:ext>
            </a:extLst>
          </p:cNvPr>
          <p:cNvSpPr/>
          <p:nvPr/>
        </p:nvSpPr>
        <p:spPr>
          <a:xfrm>
            <a:off x="753477" y="2478916"/>
            <a:ext cx="864704" cy="24847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196961FE-F2FF-BC4E-903A-9153266421A4}"/>
              </a:ext>
            </a:extLst>
          </p:cNvPr>
          <p:cNvSpPr/>
          <p:nvPr/>
        </p:nvSpPr>
        <p:spPr>
          <a:xfrm>
            <a:off x="1884414" y="2477788"/>
            <a:ext cx="660003" cy="24847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BEAAA9E1-36A6-7542-9689-B67624DDB0BA}"/>
              </a:ext>
            </a:extLst>
          </p:cNvPr>
          <p:cNvSpPr/>
          <p:nvPr/>
        </p:nvSpPr>
        <p:spPr>
          <a:xfrm>
            <a:off x="2891225" y="2473579"/>
            <a:ext cx="660003" cy="248478"/>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2"/>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GB" sz="1800" dirty="0"/>
              <a:t>Second Run: Train on Augmented Num. Data and Test on Experimental data</a:t>
            </a:r>
            <a:endParaRPr sz="1800" dirty="0"/>
          </a:p>
        </p:txBody>
      </p:sp>
      <p:sp>
        <p:nvSpPr>
          <p:cNvPr id="342" name="Google Shape;342;p52"/>
          <p:cNvSpPr txBox="1"/>
          <p:nvPr/>
        </p:nvSpPr>
        <p:spPr>
          <a:xfrm>
            <a:off x="5184213" y="1776473"/>
            <a:ext cx="3671787" cy="13849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600" b="1" dirty="0">
                <a:solidFill>
                  <a:schemeClr val="bg2"/>
                </a:solidFill>
              </a:rPr>
              <a:t>Data Augmentation</a:t>
            </a:r>
            <a:endParaRPr sz="1600" b="1" dirty="0">
              <a:solidFill>
                <a:schemeClr val="bg2"/>
              </a:solidFill>
            </a:endParaRPr>
          </a:p>
          <a:p>
            <a:pPr marL="0" marR="0" lvl="0" indent="0" algn="l" rtl="0">
              <a:spcBef>
                <a:spcPts val="0"/>
              </a:spcBef>
              <a:spcAft>
                <a:spcPts val="0"/>
              </a:spcAft>
              <a:buNone/>
            </a:pPr>
            <a:endParaRPr sz="1200" dirty="0">
              <a:solidFill>
                <a:schemeClr val="dk1"/>
              </a:solidFill>
            </a:endParaRPr>
          </a:p>
          <a:p>
            <a:pPr marL="215900" indent="-215900">
              <a:buClr>
                <a:srgbClr val="00549F"/>
              </a:buClr>
              <a:buSzPts val="1800"/>
              <a:buFont typeface="Noto Sans Symbols"/>
              <a:buChar char="▪"/>
            </a:pPr>
            <a:r>
              <a:rPr lang="en-GB" dirty="0"/>
              <a:t>use the whole numerical dataset after augmentation as training set</a:t>
            </a:r>
            <a:endParaRPr dirty="0"/>
          </a:p>
          <a:p>
            <a:pPr marL="215900" indent="-215900">
              <a:buClr>
                <a:srgbClr val="00549F"/>
              </a:buClr>
              <a:buSzPts val="1800"/>
              <a:buFont typeface="Noto Sans Symbols"/>
              <a:buChar char="▪"/>
            </a:pPr>
            <a:r>
              <a:rPr lang="en-GB" dirty="0"/>
              <a:t>greatly improved the results on experimental dataset  </a:t>
            </a:r>
            <a:endParaRPr dirty="0"/>
          </a:p>
        </p:txBody>
      </p:sp>
      <p:graphicFrame>
        <p:nvGraphicFramePr>
          <p:cNvPr id="343" name="Google Shape;343;p52"/>
          <p:cNvGraphicFramePr/>
          <p:nvPr>
            <p:extLst>
              <p:ext uri="{D42A27DB-BD31-4B8C-83A1-F6EECF244321}">
                <p14:modId xmlns:p14="http://schemas.microsoft.com/office/powerpoint/2010/main" val="3639967806"/>
              </p:ext>
            </p:extLst>
          </p:nvPr>
        </p:nvGraphicFramePr>
        <p:xfrm>
          <a:off x="1259540" y="1419590"/>
          <a:ext cx="2808400" cy="2461350"/>
        </p:xfrm>
        <a:graphic>
          <a:graphicData uri="http://schemas.openxmlformats.org/drawingml/2006/table">
            <a:tbl>
              <a:tblPr>
                <a:noFill/>
                <a:tableStyleId>{EB6E1921-3FED-48BA-9EBE-9FA52C2A2907}</a:tableStyleId>
              </a:tblPr>
              <a:tblGrid>
                <a:gridCol w="1404200">
                  <a:extLst>
                    <a:ext uri="{9D8B030D-6E8A-4147-A177-3AD203B41FA5}">
                      <a16:colId xmlns:a16="http://schemas.microsoft.com/office/drawing/2014/main" val="20000"/>
                    </a:ext>
                  </a:extLst>
                </a:gridCol>
                <a:gridCol w="1404200">
                  <a:extLst>
                    <a:ext uri="{9D8B030D-6E8A-4147-A177-3AD203B41FA5}">
                      <a16:colId xmlns:a16="http://schemas.microsoft.com/office/drawing/2014/main" val="20001"/>
                    </a:ext>
                  </a:extLst>
                </a:gridCol>
              </a:tblGrid>
              <a:tr h="544350">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Model</a:t>
                      </a:r>
                      <a:endParaRPr sz="1200" b="1" u="none" strike="noStrike" cap="none"/>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b="1" u="none" strike="noStrike" cap="none" dirty="0">
                          <a:latin typeface="Times New Roman"/>
                          <a:ea typeface="Times New Roman"/>
                          <a:cs typeface="Times New Roman"/>
                          <a:sym typeface="Times New Roman"/>
                        </a:rPr>
                        <a:t>MAE </a:t>
                      </a:r>
                      <a:endParaRPr sz="1200" b="1" u="none" strike="noStrike" cap="none"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92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FCN</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dirty="0">
                          <a:latin typeface="Times New Roman"/>
                          <a:ea typeface="Times New Roman"/>
                          <a:cs typeface="Times New Roman"/>
                          <a:sym typeface="Times New Roman"/>
                        </a:rPr>
                        <a:t>9.67 </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792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CNN</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1</a:t>
                      </a:r>
                      <a:r>
                        <a:rPr lang="en-GB" sz="1200">
                          <a:latin typeface="Times New Roman"/>
                          <a:ea typeface="Times New Roman"/>
                          <a:cs typeface="Times New Roman"/>
                          <a:sym typeface="Times New Roman"/>
                        </a:rPr>
                        <a:t>7.85</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792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RNN (LSTM)</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a:latin typeface="Times New Roman"/>
                          <a:ea typeface="Times New Roman"/>
                          <a:cs typeface="Times New Roman"/>
                          <a:sym typeface="Times New Roman"/>
                        </a:rPr>
                        <a:t>4.78</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79250">
                <a:tc>
                  <a:txBody>
                    <a:bodyPr/>
                    <a:lstStyle/>
                    <a:p>
                      <a:pPr marL="0" marR="0" lvl="0" indent="0" algn="ctr" rtl="0">
                        <a:spcBef>
                          <a:spcPts val="0"/>
                        </a:spcBef>
                        <a:spcAft>
                          <a:spcPts val="0"/>
                        </a:spcAft>
                        <a:buNone/>
                      </a:pPr>
                      <a:r>
                        <a:rPr lang="en-GB" sz="1200" u="none" strike="noStrike" cap="none" dirty="0">
                          <a:latin typeface="Times New Roman"/>
                          <a:ea typeface="Times New Roman"/>
                          <a:cs typeface="Times New Roman"/>
                          <a:sym typeface="Times New Roman"/>
                        </a:rPr>
                        <a:t>RNN (GRU)</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dirty="0">
                          <a:latin typeface="Times New Roman"/>
                          <a:ea typeface="Times New Roman"/>
                          <a:cs typeface="Times New Roman"/>
                          <a:sym typeface="Times New Roman"/>
                        </a:rPr>
                        <a:t>4.48</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44" name="Google Shape;344;p52"/>
          <p:cNvSpPr txBox="1"/>
          <p:nvPr/>
        </p:nvSpPr>
        <p:spPr>
          <a:xfrm>
            <a:off x="582883" y="953052"/>
            <a:ext cx="583281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1">
                <a:solidFill>
                  <a:schemeClr val="dk1"/>
                </a:solidFill>
                <a:latin typeface="Times New Roman"/>
                <a:ea typeface="Times New Roman"/>
                <a:cs typeface="Times New Roman"/>
                <a:sym typeface="Times New Roman"/>
              </a:rPr>
              <a:t>Tab5. MAE for different models on experimental data </a:t>
            </a:r>
            <a:endParaRPr sz="1400">
              <a:solidFill>
                <a:schemeClr val="dk1"/>
              </a:solidFill>
              <a:latin typeface="Arial"/>
              <a:ea typeface="Arial"/>
              <a:cs typeface="Arial"/>
              <a:sym typeface="Arial"/>
            </a:endParaRPr>
          </a:p>
        </p:txBody>
      </p:sp>
      <p:sp>
        <p:nvSpPr>
          <p:cNvPr id="10" name="Rectangle 9">
            <a:extLst>
              <a:ext uri="{FF2B5EF4-FFF2-40B4-BE49-F238E27FC236}">
                <a16:creationId xmlns:a16="http://schemas.microsoft.com/office/drawing/2014/main" id="{4B612750-55F3-DA4B-943D-3999BD465B7B}"/>
              </a:ext>
            </a:extLst>
          </p:cNvPr>
          <p:cNvSpPr/>
          <p:nvPr/>
        </p:nvSpPr>
        <p:spPr>
          <a:xfrm>
            <a:off x="1514791" y="3538330"/>
            <a:ext cx="864704" cy="248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F5B3ABCB-7466-E643-B4E8-48BB85599FF6}"/>
              </a:ext>
            </a:extLst>
          </p:cNvPr>
          <p:cNvSpPr/>
          <p:nvPr/>
        </p:nvSpPr>
        <p:spPr>
          <a:xfrm>
            <a:off x="3053166" y="3538330"/>
            <a:ext cx="609282" cy="2484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3"/>
          <p:cNvSpPr txBox="1">
            <a:spLocks noGrp="1"/>
          </p:cNvSpPr>
          <p:nvPr>
            <p:ph type="title"/>
          </p:nvPr>
        </p:nvSpPr>
        <p:spPr>
          <a:xfrm>
            <a:off x="288000" y="134741"/>
            <a:ext cx="8568000" cy="4077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Font typeface="Arial"/>
              <a:buNone/>
            </a:pPr>
            <a:r>
              <a:rPr lang="en-GB"/>
              <a:t>Visualization of GRU predictions on experimental_validation data</a:t>
            </a:r>
            <a:endParaRPr/>
          </a:p>
        </p:txBody>
      </p:sp>
      <p:sp>
        <p:nvSpPr>
          <p:cNvPr id="350" name="Google Shape;350;p53"/>
          <p:cNvSpPr txBox="1">
            <a:spLocks noGrp="1"/>
          </p:cNvSpPr>
          <p:nvPr>
            <p:ph type="body" idx="1"/>
          </p:nvPr>
        </p:nvSpPr>
        <p:spPr>
          <a:xfrm>
            <a:off x="4572000" y="1626150"/>
            <a:ext cx="3587400" cy="1891200"/>
          </a:xfrm>
          <a:prstGeom prst="rect">
            <a:avLst/>
          </a:prstGeom>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r>
              <a:rPr lang="en-GB" sz="1600" b="1" dirty="0">
                <a:solidFill>
                  <a:schemeClr val="bg2"/>
                </a:solidFill>
              </a:rPr>
              <a:t>Observation</a:t>
            </a:r>
          </a:p>
          <a:p>
            <a:pPr marL="457200" lvl="0" indent="-342900" algn="l" rtl="0">
              <a:lnSpc>
                <a:spcPct val="115000"/>
              </a:lnSpc>
              <a:spcBef>
                <a:spcPts val="0"/>
              </a:spcBef>
              <a:spcAft>
                <a:spcPts val="0"/>
              </a:spcAft>
              <a:buSzPts val="1800"/>
              <a:buChar char="▪"/>
            </a:pPr>
            <a:endParaRPr lang="en-GB" sz="1400" dirty="0">
              <a:solidFill>
                <a:srgbClr val="000000"/>
              </a:solidFill>
            </a:endParaRPr>
          </a:p>
          <a:p>
            <a:pPr marL="457200" lvl="0" indent="-342900" algn="l" rtl="0">
              <a:lnSpc>
                <a:spcPct val="115000"/>
              </a:lnSpc>
              <a:spcBef>
                <a:spcPts val="0"/>
              </a:spcBef>
              <a:spcAft>
                <a:spcPts val="0"/>
              </a:spcAft>
              <a:buSzPts val="1800"/>
              <a:buChar char="▪"/>
            </a:pPr>
            <a:r>
              <a:rPr lang="en-GB" sz="1400" dirty="0" err="1">
                <a:solidFill>
                  <a:srgbClr val="000000"/>
                </a:solidFill>
              </a:rPr>
              <a:t>Center</a:t>
            </a:r>
            <a:r>
              <a:rPr lang="en-GB" sz="1400" dirty="0">
                <a:solidFill>
                  <a:srgbClr val="000000"/>
                </a:solidFill>
              </a:rPr>
              <a:t> is (250, 250)</a:t>
            </a:r>
          </a:p>
          <a:p>
            <a:pPr marL="457200" lvl="0" indent="-342900" algn="l" rtl="0">
              <a:lnSpc>
                <a:spcPct val="115000"/>
              </a:lnSpc>
              <a:spcBef>
                <a:spcPts val="0"/>
              </a:spcBef>
              <a:spcAft>
                <a:spcPts val="0"/>
              </a:spcAft>
              <a:buSzPts val="1800"/>
              <a:buChar char="▪"/>
            </a:pPr>
            <a:r>
              <a:rPr lang="en-GB" sz="1400" dirty="0">
                <a:solidFill>
                  <a:srgbClr val="000000"/>
                </a:solidFill>
              </a:rPr>
              <a:t>Impacts closer to the sensors are predicted better than those far away. </a:t>
            </a:r>
            <a:endParaRPr sz="1400" dirty="0">
              <a:solidFill>
                <a:srgbClr val="000000"/>
              </a:solidFill>
            </a:endParaRPr>
          </a:p>
        </p:txBody>
      </p:sp>
      <p:pic>
        <p:nvPicPr>
          <p:cNvPr id="351" name="Google Shape;351;p53"/>
          <p:cNvPicPr preferRelativeResize="0"/>
          <p:nvPr/>
        </p:nvPicPr>
        <p:blipFill>
          <a:blip r:embed="rId3">
            <a:alphaModFix/>
          </a:blip>
          <a:stretch>
            <a:fillRect/>
          </a:stretch>
        </p:blipFill>
        <p:spPr>
          <a:xfrm>
            <a:off x="288001" y="583812"/>
            <a:ext cx="3975875" cy="3975875"/>
          </a:xfrm>
          <a:prstGeom prst="rect">
            <a:avLst/>
          </a:prstGeom>
          <a:noFill/>
          <a:ln>
            <a:noFill/>
          </a:ln>
        </p:spPr>
      </p:pic>
      <p:cxnSp>
        <p:nvCxnSpPr>
          <p:cNvPr id="3" name="Straight Arrow Connector 2">
            <a:extLst>
              <a:ext uri="{FF2B5EF4-FFF2-40B4-BE49-F238E27FC236}">
                <a16:creationId xmlns:a16="http://schemas.microsoft.com/office/drawing/2014/main" id="{B9277232-4F21-3946-922D-270778B16F23}"/>
              </a:ext>
            </a:extLst>
          </p:cNvPr>
          <p:cNvCxnSpPr>
            <a:cxnSpLocks/>
          </p:cNvCxnSpPr>
          <p:nvPr/>
        </p:nvCxnSpPr>
        <p:spPr>
          <a:xfrm>
            <a:off x="771279" y="2695494"/>
            <a:ext cx="31248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B3C685DF-BDAF-CA44-B83A-2A696F81BD61}"/>
              </a:ext>
            </a:extLst>
          </p:cNvPr>
          <p:cNvCxnSpPr>
            <a:cxnSpLocks/>
          </p:cNvCxnSpPr>
          <p:nvPr/>
        </p:nvCxnSpPr>
        <p:spPr>
          <a:xfrm flipV="1">
            <a:off x="2227691" y="1033670"/>
            <a:ext cx="0" cy="31089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E1245433-E55A-EB44-A335-A9C19FDC4E70}"/>
              </a:ext>
            </a:extLst>
          </p:cNvPr>
          <p:cNvPicPr>
            <a:picLocks noChangeAspect="1"/>
          </p:cNvPicPr>
          <p:nvPr/>
        </p:nvPicPr>
        <p:blipFill>
          <a:blip r:embed="rId4"/>
          <a:stretch>
            <a:fillRect/>
          </a:stretch>
        </p:blipFill>
        <p:spPr>
          <a:xfrm>
            <a:off x="2260036" y="4376701"/>
            <a:ext cx="263663" cy="154561"/>
          </a:xfrm>
          <a:prstGeom prst="rect">
            <a:avLst/>
          </a:prstGeom>
        </p:spPr>
      </p:pic>
      <p:pic>
        <p:nvPicPr>
          <p:cNvPr id="20" name="Picture 19">
            <a:extLst>
              <a:ext uri="{FF2B5EF4-FFF2-40B4-BE49-F238E27FC236}">
                <a16:creationId xmlns:a16="http://schemas.microsoft.com/office/drawing/2014/main" id="{05DE1467-4B2D-E04C-B13A-3FBFB1E905FF}"/>
              </a:ext>
            </a:extLst>
          </p:cNvPr>
          <p:cNvPicPr>
            <a:picLocks noChangeAspect="1"/>
          </p:cNvPicPr>
          <p:nvPr/>
        </p:nvPicPr>
        <p:blipFill>
          <a:blip r:embed="rId4"/>
          <a:stretch>
            <a:fillRect/>
          </a:stretch>
        </p:blipFill>
        <p:spPr>
          <a:xfrm rot="16200000">
            <a:off x="341042" y="2446627"/>
            <a:ext cx="263663" cy="1545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4"/>
          <p:cNvSpPr txBox="1">
            <a:spLocks noGrp="1"/>
          </p:cNvSpPr>
          <p:nvPr>
            <p:ph type="title"/>
          </p:nvPr>
        </p:nvSpPr>
        <p:spPr>
          <a:xfrm>
            <a:off x="288000" y="134741"/>
            <a:ext cx="8568000" cy="40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Final Prediction</a:t>
            </a:r>
            <a:endParaRPr/>
          </a:p>
        </p:txBody>
      </p:sp>
      <p:sp>
        <p:nvSpPr>
          <p:cNvPr id="357" name="Google Shape;357;p54"/>
          <p:cNvSpPr txBox="1"/>
          <p:nvPr/>
        </p:nvSpPr>
        <p:spPr>
          <a:xfrm>
            <a:off x="4047214" y="862220"/>
            <a:ext cx="3352998" cy="341905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[[245.59564 250.28908]</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[261.75955 220.44699]</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[233.2645  234.77596]</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[230.66547 248.74158]</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[249.03458 256.65952]</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[247.60269 246.97462]</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[186.9534  224.94916]</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[224.73698 212.21803]</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[255.09892 298.44788]</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[247.69572 244.09216]</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[255.3009  228.51135]</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[230.11415 308.94138]</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[261.03564 245.68115]</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[230.63318 231.75743]</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[247.78885 254.24402]</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[259.27243 309.27954]</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[243.00551 253.67584]</a:t>
            </a:r>
            <a:endParaRPr sz="1100" dirty="0">
              <a:latin typeface="Courier New"/>
              <a:ea typeface="Courier New"/>
              <a:cs typeface="Courier New"/>
              <a:sym typeface="Courier New"/>
            </a:endParaRPr>
          </a:p>
          <a:p>
            <a:pPr marL="0" lvl="0" indent="0" algn="ctr" rtl="0">
              <a:spcBef>
                <a:spcPts val="0"/>
              </a:spcBef>
              <a:spcAft>
                <a:spcPts val="0"/>
              </a:spcAft>
              <a:buNone/>
            </a:pPr>
            <a:r>
              <a:rPr lang="en-GB" sz="1100" dirty="0">
                <a:latin typeface="Courier New"/>
                <a:ea typeface="Courier New"/>
                <a:cs typeface="Courier New"/>
                <a:sym typeface="Courier New"/>
              </a:rPr>
              <a:t> [283.48468 284.2997 ]]</a:t>
            </a:r>
            <a:endParaRPr sz="1100" dirty="0">
              <a:latin typeface="Courier New"/>
              <a:ea typeface="Courier New"/>
              <a:cs typeface="Courier New"/>
              <a:sym typeface="Courier New"/>
            </a:endParaRPr>
          </a:p>
        </p:txBody>
      </p:sp>
      <p:sp>
        <p:nvSpPr>
          <p:cNvPr id="2" name="Rectangle 1">
            <a:extLst>
              <a:ext uri="{FF2B5EF4-FFF2-40B4-BE49-F238E27FC236}">
                <a16:creationId xmlns:a16="http://schemas.microsoft.com/office/drawing/2014/main" id="{2B4C484A-0184-1B4A-8D1F-8F8B1A1DD37F}"/>
              </a:ext>
            </a:extLst>
          </p:cNvPr>
          <p:cNvSpPr/>
          <p:nvPr/>
        </p:nvSpPr>
        <p:spPr>
          <a:xfrm>
            <a:off x="767299" y="1904623"/>
            <a:ext cx="3279915" cy="923330"/>
          </a:xfrm>
          <a:prstGeom prst="rect">
            <a:avLst/>
          </a:prstGeom>
        </p:spPr>
        <p:txBody>
          <a:bodyPr wrap="square">
            <a:spAutoFit/>
          </a:bodyPr>
          <a:lstStyle/>
          <a:p>
            <a:pPr lvl="0" algn="ctr"/>
            <a:r>
              <a:rPr lang="en-GB" sz="1800" b="1" dirty="0">
                <a:solidFill>
                  <a:schemeClr val="dk2"/>
                </a:solidFill>
              </a:rPr>
              <a:t>Final Prediction </a:t>
            </a:r>
          </a:p>
          <a:p>
            <a:pPr lvl="0" algn="ctr"/>
            <a:r>
              <a:rPr lang="en-GB" sz="1800" b="1" dirty="0">
                <a:solidFill>
                  <a:schemeClr val="dk2"/>
                </a:solidFill>
              </a:rPr>
              <a:t>to the Experimental Data given to Group 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5"/>
          <p:cNvSpPr txBox="1">
            <a:spLocks noGrp="1"/>
          </p:cNvSpPr>
          <p:nvPr>
            <p:ph type="title"/>
          </p:nvPr>
        </p:nvSpPr>
        <p:spPr>
          <a:xfrm>
            <a:off x="288000" y="134741"/>
            <a:ext cx="8568000" cy="40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Conclusion</a:t>
            </a:r>
            <a:endParaRPr/>
          </a:p>
        </p:txBody>
      </p:sp>
      <p:sp>
        <p:nvSpPr>
          <p:cNvPr id="363" name="Google Shape;363;p55"/>
          <p:cNvSpPr txBox="1">
            <a:spLocks noGrp="1"/>
          </p:cNvSpPr>
          <p:nvPr>
            <p:ph type="body" idx="1"/>
          </p:nvPr>
        </p:nvSpPr>
        <p:spPr>
          <a:xfrm>
            <a:off x="453214" y="855146"/>
            <a:ext cx="8402786" cy="3433208"/>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b="1" dirty="0">
                <a:solidFill>
                  <a:schemeClr val="dk2"/>
                </a:solidFill>
              </a:rPr>
              <a:t>Data </a:t>
            </a:r>
            <a:r>
              <a:rPr lang="en-GB" b="1" dirty="0" err="1">
                <a:solidFill>
                  <a:schemeClr val="dk2"/>
                </a:solidFill>
              </a:rPr>
              <a:t>Preprocessing</a:t>
            </a:r>
            <a:endParaRPr sz="1400" dirty="0"/>
          </a:p>
          <a:p>
            <a:pPr marL="215900" lvl="0" indent="-215900"/>
            <a:r>
              <a:rPr lang="en-GB" sz="1600" dirty="0"/>
              <a:t>Setting limit value of 0.2 yields best performance (grid search)</a:t>
            </a:r>
          </a:p>
          <a:p>
            <a:pPr marL="215900" lvl="0" indent="-215900"/>
            <a:r>
              <a:rPr lang="en-GB" sz="1600" dirty="0"/>
              <a:t>Augmented data greatly improves prediction on experimental validation data</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GB" b="1" dirty="0">
                <a:solidFill>
                  <a:schemeClr val="dk2"/>
                </a:solidFill>
              </a:rPr>
              <a:t>Neural Network</a:t>
            </a:r>
            <a:endParaRPr dirty="0"/>
          </a:p>
          <a:p>
            <a:pPr marL="215900" marR="0" lvl="0" indent="-215900" algn="l" rtl="0">
              <a:lnSpc>
                <a:spcPct val="100000"/>
              </a:lnSpc>
              <a:spcBef>
                <a:spcPts val="0"/>
              </a:spcBef>
              <a:spcAft>
                <a:spcPts val="0"/>
              </a:spcAft>
              <a:buSzPts val="1800"/>
              <a:buChar char="▪"/>
            </a:pPr>
            <a:r>
              <a:rPr lang="en-GB" sz="1600" dirty="0"/>
              <a:t>Best prediction was achieved by the GRU model</a:t>
            </a:r>
            <a:endParaRPr sz="1600" dirty="0"/>
          </a:p>
          <a:p>
            <a:pPr marL="215900" marR="0" lvl="0" indent="-215900" algn="l" rtl="0">
              <a:lnSpc>
                <a:spcPct val="100000"/>
              </a:lnSpc>
              <a:spcBef>
                <a:spcPts val="0"/>
              </a:spcBef>
              <a:spcAft>
                <a:spcPts val="0"/>
              </a:spcAft>
              <a:buSzPts val="1800"/>
              <a:buChar char="▪"/>
            </a:pPr>
            <a:r>
              <a:rPr lang="en-GB" sz="1600" dirty="0"/>
              <a:t>Impacts closer to the sensors are predicted better than those far away</a:t>
            </a:r>
            <a:endParaRPr sz="1600" dirty="0"/>
          </a:p>
          <a:p>
            <a:pPr marL="21590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6"/>
          <p:cNvSpPr txBox="1">
            <a:spLocks noGrp="1"/>
          </p:cNvSpPr>
          <p:nvPr>
            <p:ph type="title"/>
          </p:nvPr>
        </p:nvSpPr>
        <p:spPr>
          <a:xfrm>
            <a:off x="288000" y="134741"/>
            <a:ext cx="8568000" cy="40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Discussion and Possible Extensions</a:t>
            </a:r>
            <a:endParaRPr/>
          </a:p>
        </p:txBody>
      </p:sp>
      <p:sp>
        <p:nvSpPr>
          <p:cNvPr id="369" name="Google Shape;369;p56"/>
          <p:cNvSpPr txBox="1">
            <a:spLocks noGrp="1"/>
          </p:cNvSpPr>
          <p:nvPr>
            <p:ph type="body" idx="1"/>
          </p:nvPr>
        </p:nvSpPr>
        <p:spPr>
          <a:xfrm>
            <a:off x="415225" y="843500"/>
            <a:ext cx="8440800" cy="3456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b="1" dirty="0">
                <a:solidFill>
                  <a:schemeClr val="dk2"/>
                </a:solidFill>
              </a:rPr>
              <a:t>Data </a:t>
            </a:r>
            <a:r>
              <a:rPr lang="en-GB" b="1" dirty="0" err="1">
                <a:solidFill>
                  <a:schemeClr val="dk2"/>
                </a:solidFill>
              </a:rPr>
              <a:t>Preprocessing</a:t>
            </a:r>
            <a:endParaRPr b="1" dirty="0">
              <a:solidFill>
                <a:schemeClr val="dk2"/>
              </a:solidFill>
            </a:endParaRPr>
          </a:p>
          <a:p>
            <a:pPr marL="215900" indent="-215900"/>
            <a:r>
              <a:rPr lang="en-GB" sz="1600" dirty="0"/>
              <a:t>Filtering was not necessary for this project</a:t>
            </a:r>
          </a:p>
          <a:p>
            <a:pPr marL="215900" marR="0" lvl="0" indent="-215900" algn="l" rtl="0">
              <a:lnSpc>
                <a:spcPct val="100000"/>
              </a:lnSpc>
              <a:spcBef>
                <a:spcPts val="0"/>
              </a:spcBef>
              <a:spcAft>
                <a:spcPts val="0"/>
              </a:spcAft>
              <a:buSzPts val="1800"/>
              <a:buChar char="▪"/>
            </a:pPr>
            <a:r>
              <a:rPr lang="en-GB" sz="1600" dirty="0"/>
              <a:t>Align both numerical and experimental data along time and frequency</a:t>
            </a:r>
            <a:endParaRPr sz="1600" dirty="0"/>
          </a:p>
          <a:p>
            <a:pPr marL="215900" marR="0" lvl="0" indent="-215900" algn="l" rtl="0">
              <a:lnSpc>
                <a:spcPct val="100000"/>
              </a:lnSpc>
              <a:spcBef>
                <a:spcPts val="0"/>
              </a:spcBef>
              <a:spcAft>
                <a:spcPts val="0"/>
              </a:spcAft>
              <a:buSzPts val="1800"/>
              <a:buChar char="▪"/>
            </a:pPr>
            <a:r>
              <a:rPr lang="en-GB" sz="1600" dirty="0"/>
              <a:t>Analysis of the data obtained from repeated experiments may be used to further augment the training data by incorporating the uncertainty observed in the experimental data to the numerical data </a:t>
            </a:r>
            <a:endParaRPr sz="1600" dirty="0"/>
          </a:p>
          <a:p>
            <a:pPr marL="0" lvl="0" indent="0" algn="l" rtl="0">
              <a:spcBef>
                <a:spcPts val="0"/>
              </a:spcBef>
              <a:spcAft>
                <a:spcPts val="0"/>
              </a:spcAft>
              <a:buNone/>
            </a:pPr>
            <a:endParaRPr dirty="0"/>
          </a:p>
          <a:p>
            <a:pPr marL="0" lvl="0" indent="0" algn="l" rtl="0">
              <a:spcBef>
                <a:spcPts val="0"/>
              </a:spcBef>
              <a:spcAft>
                <a:spcPts val="0"/>
              </a:spcAft>
              <a:buNone/>
            </a:pPr>
            <a:r>
              <a:rPr lang="en-GB" b="1" dirty="0">
                <a:solidFill>
                  <a:schemeClr val="dk2"/>
                </a:solidFill>
              </a:rPr>
              <a:t>Neural Network</a:t>
            </a:r>
            <a:endParaRPr dirty="0"/>
          </a:p>
          <a:p>
            <a:pPr marL="215900" lvl="0" indent="-215900" algn="l" rtl="0">
              <a:spcBef>
                <a:spcPts val="0"/>
              </a:spcBef>
              <a:spcAft>
                <a:spcPts val="0"/>
              </a:spcAft>
              <a:buSzPts val="1800"/>
              <a:buChar char="▪"/>
            </a:pPr>
            <a:r>
              <a:rPr lang="en-GB" sz="1600" dirty="0"/>
              <a:t>RNN can extract information along time series, which is suitable for this task </a:t>
            </a:r>
            <a:endParaRPr sz="1600" dirty="0"/>
          </a:p>
          <a:p>
            <a:pPr marL="215900" lvl="0" indent="-215900" algn="l" rtl="0">
              <a:spcBef>
                <a:spcPts val="0"/>
              </a:spcBef>
              <a:spcAft>
                <a:spcPts val="0"/>
              </a:spcAft>
              <a:buSzPts val="1800"/>
              <a:buChar char="▪"/>
            </a:pPr>
            <a:r>
              <a:rPr lang="en-GB" sz="1600" dirty="0"/>
              <a:t>GRU compared to LSTM, has a simpler structure and fewer parameters to reduce overfitting and get better results on validation set </a:t>
            </a:r>
            <a:endParaRPr sz="1600" dirty="0"/>
          </a:p>
          <a:p>
            <a:pPr marL="215900" lvl="0" indent="-215900" algn="l" rtl="0">
              <a:spcBef>
                <a:spcPts val="0"/>
              </a:spcBef>
              <a:spcAft>
                <a:spcPts val="0"/>
              </a:spcAft>
              <a:buSzPts val="1800"/>
              <a:buChar char="▪"/>
            </a:pPr>
            <a:r>
              <a:rPr lang="en-GB" sz="1600" dirty="0"/>
              <a:t>Implement different combination of architectures e.g. CNN+LSTM</a:t>
            </a:r>
            <a:endParaRPr sz="1600" dirty="0"/>
          </a:p>
          <a:p>
            <a:pPr marL="0" lvl="0" indent="0" algn="l" rtl="0">
              <a:spcBef>
                <a:spcPts val="0"/>
              </a:spcBef>
              <a:spcAft>
                <a:spcPts val="0"/>
              </a:spcAft>
              <a:buNone/>
            </a:pPr>
            <a:endParaRPr dirty="0"/>
          </a:p>
          <a:p>
            <a:pPr marL="215900" lvl="0" indent="0" algn="l" rtl="0">
              <a:spcBef>
                <a:spcPts val="0"/>
              </a:spcBef>
              <a:spcAft>
                <a:spcPts val="0"/>
              </a:spcAft>
              <a:buNone/>
            </a:pPr>
            <a:r>
              <a:rPr lang="en-GB" dirty="0"/>
              <a:t> </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8"/>
          <p:cNvSpPr txBox="1">
            <a:spLocks noGrp="1"/>
          </p:cNvSpPr>
          <p:nvPr>
            <p:ph type="title"/>
          </p:nvPr>
        </p:nvSpPr>
        <p:spPr>
          <a:xfrm>
            <a:off x="288000" y="134741"/>
            <a:ext cx="8568000" cy="40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Questions?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1"/>
          <p:cNvSpPr txBox="1">
            <a:spLocks noGrp="1"/>
          </p:cNvSpPr>
          <p:nvPr>
            <p:ph type="title"/>
          </p:nvPr>
        </p:nvSpPr>
        <p:spPr>
          <a:xfrm>
            <a:off x="288000" y="134741"/>
            <a:ext cx="8568000" cy="40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Neural Network: Automatic feature engineering</a:t>
            </a:r>
            <a:endParaRPr/>
          </a:p>
        </p:txBody>
      </p:sp>
      <p:sp>
        <p:nvSpPr>
          <p:cNvPr id="334" name="Google Shape;334;p51"/>
          <p:cNvSpPr txBox="1"/>
          <p:nvPr/>
        </p:nvSpPr>
        <p:spPr>
          <a:xfrm>
            <a:off x="5066574" y="977128"/>
            <a:ext cx="3711665" cy="1508075"/>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endParaRPr lang="en-GB" sz="1600" dirty="0"/>
          </a:p>
          <a:p>
            <a:pPr marL="215900" lvl="0" indent="-215900">
              <a:buClr>
                <a:srgbClr val="00549F"/>
              </a:buClr>
              <a:buSzPts val="1800"/>
              <a:buFont typeface="Noto Sans Symbols"/>
              <a:buChar char="▪"/>
            </a:pPr>
            <a:r>
              <a:rPr lang="en-GB" dirty="0"/>
              <a:t>The first few layers would be responsible for the feature extraction </a:t>
            </a:r>
          </a:p>
          <a:p>
            <a:pPr marL="215900" lvl="0" indent="-215900">
              <a:buClr>
                <a:srgbClr val="00549F"/>
              </a:buClr>
              <a:buSzPts val="1800"/>
              <a:buFont typeface="Noto Sans Symbols"/>
              <a:buChar char="▪"/>
            </a:pPr>
            <a:r>
              <a:rPr lang="en-GB" dirty="0"/>
              <a:t>The white and black spots show the positions where the network thought as useful features</a:t>
            </a:r>
            <a:endParaRPr dirty="0"/>
          </a:p>
        </p:txBody>
      </p:sp>
      <p:grpSp>
        <p:nvGrpSpPr>
          <p:cNvPr id="2" name="Group 1">
            <a:extLst>
              <a:ext uri="{FF2B5EF4-FFF2-40B4-BE49-F238E27FC236}">
                <a16:creationId xmlns:a16="http://schemas.microsoft.com/office/drawing/2014/main" id="{1C0959E1-A36D-394E-8BC9-EFED6C0C7305}"/>
              </a:ext>
            </a:extLst>
          </p:cNvPr>
          <p:cNvGrpSpPr/>
          <p:nvPr/>
        </p:nvGrpSpPr>
        <p:grpSpPr>
          <a:xfrm>
            <a:off x="152400" y="869025"/>
            <a:ext cx="4419600" cy="3405450"/>
            <a:chOff x="152400" y="670000"/>
            <a:chExt cx="4419600" cy="3405450"/>
          </a:xfrm>
        </p:grpSpPr>
        <p:pic>
          <p:nvPicPr>
            <p:cNvPr id="328" name="Google Shape;328;p51"/>
            <p:cNvPicPr preferRelativeResize="0"/>
            <p:nvPr/>
          </p:nvPicPr>
          <p:blipFill>
            <a:blip r:embed="rId3">
              <a:alphaModFix/>
            </a:blip>
            <a:stretch>
              <a:fillRect/>
            </a:stretch>
          </p:blipFill>
          <p:spPr>
            <a:xfrm>
              <a:off x="152400" y="670000"/>
              <a:ext cx="4419600" cy="2927011"/>
            </a:xfrm>
            <a:prstGeom prst="rect">
              <a:avLst/>
            </a:prstGeom>
            <a:noFill/>
            <a:ln>
              <a:noFill/>
            </a:ln>
          </p:spPr>
        </p:pic>
        <p:sp>
          <p:nvSpPr>
            <p:cNvPr id="329" name="Google Shape;329;p51"/>
            <p:cNvSpPr/>
            <p:nvPr/>
          </p:nvSpPr>
          <p:spPr>
            <a:xfrm>
              <a:off x="646975" y="1649300"/>
              <a:ext cx="588600" cy="50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1"/>
            <p:cNvSpPr/>
            <p:nvPr/>
          </p:nvSpPr>
          <p:spPr>
            <a:xfrm>
              <a:off x="1235575" y="1461500"/>
              <a:ext cx="588600" cy="50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1"/>
            <p:cNvSpPr/>
            <p:nvPr/>
          </p:nvSpPr>
          <p:spPr>
            <a:xfrm>
              <a:off x="1870000" y="1397575"/>
              <a:ext cx="649200" cy="1890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1"/>
            <p:cNvSpPr/>
            <p:nvPr/>
          </p:nvSpPr>
          <p:spPr>
            <a:xfrm>
              <a:off x="2230275" y="1855200"/>
              <a:ext cx="588600" cy="1433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1"/>
            <p:cNvSpPr/>
            <p:nvPr/>
          </p:nvSpPr>
          <p:spPr>
            <a:xfrm>
              <a:off x="1137500" y="2713100"/>
              <a:ext cx="588600" cy="507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1"/>
            <p:cNvSpPr txBox="1"/>
            <p:nvPr/>
          </p:nvSpPr>
          <p:spPr>
            <a:xfrm>
              <a:off x="311126" y="3675371"/>
              <a:ext cx="3766948"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t>Heatmap of a part of the 1st layer’s weights</a:t>
              </a:r>
              <a:endParaRPr dirty="0"/>
            </a:p>
          </p:txBody>
        </p:sp>
      </p:grpSp>
      <p:pic>
        <p:nvPicPr>
          <p:cNvPr id="336" name="Google Shape;336;p51"/>
          <p:cNvPicPr preferRelativeResize="0"/>
          <p:nvPr/>
        </p:nvPicPr>
        <p:blipFill rotWithShape="1">
          <a:blip r:embed="rId4">
            <a:alphaModFix/>
          </a:blip>
          <a:srcRect t="29335"/>
          <a:stretch/>
        </p:blipFill>
        <p:spPr>
          <a:xfrm>
            <a:off x="4892743" y="2966600"/>
            <a:ext cx="4059325" cy="5663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288000" y="134741"/>
            <a:ext cx="8568000" cy="40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1700" dirty="0"/>
              <a:t>Neural Network: Losses of Training and Validation for Different Batch Sizes</a:t>
            </a:r>
            <a:endParaRPr sz="1700" dirty="0"/>
          </a:p>
        </p:txBody>
      </p:sp>
      <p:pic>
        <p:nvPicPr>
          <p:cNvPr id="318" name="Google Shape;318;p50"/>
          <p:cNvPicPr preferRelativeResize="0"/>
          <p:nvPr/>
        </p:nvPicPr>
        <p:blipFill>
          <a:blip r:embed="rId3">
            <a:alphaModFix/>
          </a:blip>
          <a:stretch>
            <a:fillRect/>
          </a:stretch>
        </p:blipFill>
        <p:spPr>
          <a:xfrm>
            <a:off x="346350" y="582675"/>
            <a:ext cx="4232450" cy="2863975"/>
          </a:xfrm>
          <a:prstGeom prst="rect">
            <a:avLst/>
          </a:prstGeom>
          <a:noFill/>
          <a:ln>
            <a:noFill/>
          </a:ln>
        </p:spPr>
      </p:pic>
      <p:pic>
        <p:nvPicPr>
          <p:cNvPr id="319" name="Google Shape;319;p50"/>
          <p:cNvPicPr preferRelativeResize="0"/>
          <p:nvPr/>
        </p:nvPicPr>
        <p:blipFill>
          <a:blip r:embed="rId4">
            <a:alphaModFix/>
          </a:blip>
          <a:stretch>
            <a:fillRect/>
          </a:stretch>
        </p:blipFill>
        <p:spPr>
          <a:xfrm>
            <a:off x="4572000" y="582675"/>
            <a:ext cx="4295957" cy="2863971"/>
          </a:xfrm>
          <a:prstGeom prst="rect">
            <a:avLst/>
          </a:prstGeom>
          <a:noFill/>
          <a:ln>
            <a:noFill/>
          </a:ln>
        </p:spPr>
      </p:pic>
      <p:sp>
        <p:nvSpPr>
          <p:cNvPr id="320" name="Google Shape;320;p50"/>
          <p:cNvSpPr txBox="1"/>
          <p:nvPr/>
        </p:nvSpPr>
        <p:spPr>
          <a:xfrm>
            <a:off x="784363" y="3309175"/>
            <a:ext cx="3356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t>Training loss and validation loss all in mean squared error for batch size = 5</a:t>
            </a:r>
            <a:endParaRPr dirty="0"/>
          </a:p>
        </p:txBody>
      </p:sp>
      <p:sp>
        <p:nvSpPr>
          <p:cNvPr id="321" name="Google Shape;321;p50"/>
          <p:cNvSpPr txBox="1"/>
          <p:nvPr/>
        </p:nvSpPr>
        <p:spPr>
          <a:xfrm>
            <a:off x="5030325" y="3309175"/>
            <a:ext cx="3572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dirty="0"/>
              <a:t>Training loss and validation loss all in mean squared error for batch size = 40</a:t>
            </a:r>
            <a:endParaRPr dirty="0"/>
          </a:p>
        </p:txBody>
      </p:sp>
      <p:sp>
        <p:nvSpPr>
          <p:cNvPr id="322" name="Google Shape;322;p50"/>
          <p:cNvSpPr txBox="1"/>
          <p:nvPr/>
        </p:nvSpPr>
        <p:spPr>
          <a:xfrm>
            <a:off x="346350" y="4028142"/>
            <a:ext cx="8360329"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t>For small batch sizes, training and validation loss converge more quickly but in an unstable way</a:t>
            </a:r>
            <a:endParaRPr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7"/>
          <p:cNvSpPr txBox="1">
            <a:spLocks noGrp="1"/>
          </p:cNvSpPr>
          <p:nvPr>
            <p:ph type="body" idx="1"/>
          </p:nvPr>
        </p:nvSpPr>
        <p:spPr>
          <a:xfrm>
            <a:off x="1352789" y="843510"/>
            <a:ext cx="6437763" cy="345643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GB" b="1" dirty="0">
                <a:solidFill>
                  <a:schemeClr val="dk2"/>
                </a:solidFill>
              </a:rPr>
              <a:t>Responsibilities </a:t>
            </a:r>
            <a:endParaRPr b="1" dirty="0">
              <a:solidFill>
                <a:schemeClr val="dk2"/>
              </a:solidFill>
            </a:endParaRPr>
          </a:p>
          <a:p>
            <a:pPr marL="0" lvl="0" indent="0" algn="l" rtl="0">
              <a:spcBef>
                <a:spcPts val="0"/>
              </a:spcBef>
              <a:spcAft>
                <a:spcPts val="0"/>
              </a:spcAft>
              <a:buNone/>
            </a:pPr>
            <a:endParaRPr dirty="0"/>
          </a:p>
          <a:p>
            <a:pPr marL="215900" lvl="0" indent="-215900" algn="l" rtl="0">
              <a:spcBef>
                <a:spcPts val="0"/>
              </a:spcBef>
              <a:spcAft>
                <a:spcPts val="0"/>
              </a:spcAft>
              <a:buSzPts val="1800"/>
              <a:buChar char="▪"/>
            </a:pPr>
            <a:r>
              <a:rPr lang="en-GB" dirty="0"/>
              <a:t>Alejandro Delgadillo, Data augmentation</a:t>
            </a:r>
            <a:endParaRPr dirty="0"/>
          </a:p>
          <a:p>
            <a:pPr marL="215900" lvl="0" indent="-215900" algn="l" rtl="0">
              <a:spcBef>
                <a:spcPts val="0"/>
              </a:spcBef>
              <a:spcAft>
                <a:spcPts val="0"/>
              </a:spcAft>
              <a:buSzPts val="1800"/>
              <a:buChar char="▪"/>
            </a:pPr>
            <a:r>
              <a:rPr lang="en-GB" dirty="0" err="1"/>
              <a:t>Jinyang</a:t>
            </a:r>
            <a:r>
              <a:rPr lang="en-GB" dirty="0"/>
              <a:t> Yu, Data </a:t>
            </a:r>
            <a:r>
              <a:rPr lang="en-GB" dirty="0" err="1"/>
              <a:t>preprocessing</a:t>
            </a:r>
            <a:r>
              <a:rPr lang="en-GB" dirty="0"/>
              <a:t> </a:t>
            </a:r>
            <a:endParaRPr dirty="0"/>
          </a:p>
          <a:p>
            <a:pPr marL="215900" lvl="0" indent="-215900" algn="l" rtl="0">
              <a:spcBef>
                <a:spcPts val="0"/>
              </a:spcBef>
              <a:spcAft>
                <a:spcPts val="0"/>
              </a:spcAft>
              <a:buSzPts val="1800"/>
              <a:buChar char="▪"/>
            </a:pPr>
            <a:r>
              <a:rPr lang="en-GB" dirty="0" err="1"/>
              <a:t>Nayoung</a:t>
            </a:r>
            <a:r>
              <a:rPr lang="en-GB" dirty="0"/>
              <a:t> </a:t>
            </a:r>
            <a:r>
              <a:rPr lang="en-GB" dirty="0" err="1"/>
              <a:t>Ahn</a:t>
            </a:r>
            <a:r>
              <a:rPr lang="en-GB" dirty="0"/>
              <a:t>, Data </a:t>
            </a:r>
            <a:r>
              <a:rPr lang="en-GB" dirty="0" err="1"/>
              <a:t>preprocessing</a:t>
            </a:r>
            <a:endParaRPr dirty="0"/>
          </a:p>
          <a:p>
            <a:pPr marL="215900" lvl="0" indent="-215900" algn="l" rtl="0">
              <a:spcBef>
                <a:spcPts val="0"/>
              </a:spcBef>
              <a:spcAft>
                <a:spcPts val="0"/>
              </a:spcAft>
              <a:buSzPts val="1800"/>
              <a:buChar char="▪"/>
            </a:pPr>
            <a:r>
              <a:rPr lang="en-GB" dirty="0" err="1"/>
              <a:t>Shuteng</a:t>
            </a:r>
            <a:r>
              <a:rPr lang="en-GB" dirty="0"/>
              <a:t> Wang, Neural network model</a:t>
            </a:r>
            <a:endParaRPr dirty="0"/>
          </a:p>
          <a:p>
            <a:pPr marL="215900" lvl="0" indent="-215900" algn="l" rtl="0">
              <a:spcBef>
                <a:spcPts val="0"/>
              </a:spcBef>
              <a:spcAft>
                <a:spcPts val="0"/>
              </a:spcAft>
              <a:buSzPts val="1800"/>
              <a:buFont typeface="Noto Sans Symbols"/>
              <a:buChar char="▪"/>
            </a:pPr>
            <a:r>
              <a:rPr lang="en-GB" dirty="0" err="1"/>
              <a:t>Xiaoyang</a:t>
            </a:r>
            <a:r>
              <a:rPr lang="en-GB" dirty="0"/>
              <a:t> Liu, Neural network model</a:t>
            </a:r>
            <a:endParaRPr dirty="0">
              <a:latin typeface="Arial"/>
              <a:ea typeface="Arial"/>
              <a:cs typeface="Arial"/>
              <a:sym typeface="Arial"/>
            </a:endParaRPr>
          </a:p>
        </p:txBody>
      </p:sp>
      <p:sp>
        <p:nvSpPr>
          <p:cNvPr id="186" name="Google Shape;186;p37"/>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GB"/>
              <a:t>Team 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7"/>
          <p:cNvSpPr txBox="1">
            <a:spLocks noGrp="1"/>
          </p:cNvSpPr>
          <p:nvPr>
            <p:ph type="title"/>
          </p:nvPr>
        </p:nvSpPr>
        <p:spPr>
          <a:xfrm>
            <a:off x="288000" y="134741"/>
            <a:ext cx="8568000" cy="40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Discussion: Possible Experimental Extension</a:t>
            </a:r>
            <a:endParaRPr dirty="0"/>
          </a:p>
        </p:txBody>
      </p:sp>
      <p:sp>
        <p:nvSpPr>
          <p:cNvPr id="375" name="Google Shape;375;p57"/>
          <p:cNvSpPr txBox="1"/>
          <p:nvPr/>
        </p:nvSpPr>
        <p:spPr>
          <a:xfrm>
            <a:off x="4495800" y="1224225"/>
            <a:ext cx="4360200" cy="2339072"/>
          </a:xfrm>
          <a:prstGeom prst="rect">
            <a:avLst/>
          </a:prstGeom>
          <a:noFill/>
          <a:ln>
            <a:noFill/>
          </a:ln>
        </p:spPr>
        <p:txBody>
          <a:bodyPr spcFirstLastPara="1" wrap="square" lIns="91425" tIns="91425" rIns="91425" bIns="91425" anchor="t" anchorCtr="0">
            <a:spAutoFit/>
          </a:bodyPr>
          <a:lstStyle/>
          <a:p>
            <a:pPr marL="215900" indent="-215900">
              <a:buClr>
                <a:srgbClr val="00549F"/>
              </a:buClr>
              <a:buSzPts val="1800"/>
              <a:buFont typeface="Noto Sans Symbols"/>
              <a:buChar char="▪"/>
            </a:pPr>
            <a:r>
              <a:rPr lang="en-GB" dirty="0"/>
              <a:t>In addition to the falling position, </a:t>
            </a:r>
            <a:br>
              <a:rPr lang="en-GB" dirty="0"/>
            </a:br>
            <a:r>
              <a:rPr lang="en-GB" dirty="0"/>
              <a:t>we could also predict the height of the falling ball. Since the height determines the terminal velocity just before the ball reaches the plate, it would influence the time that the sensors react to the wave and possibly the wave’s shape etc.</a:t>
            </a:r>
            <a:endParaRPr dirty="0"/>
          </a:p>
          <a:p>
            <a:pPr marL="215900" indent="-215900">
              <a:buClr>
                <a:srgbClr val="00549F"/>
              </a:buClr>
              <a:buSzPts val="1800"/>
              <a:buFont typeface="Noto Sans Symbols"/>
              <a:buChar char="▪"/>
            </a:pPr>
            <a:endParaRPr dirty="0"/>
          </a:p>
          <a:p>
            <a:pPr marL="215900" indent="-215900">
              <a:buClr>
                <a:srgbClr val="00549F"/>
              </a:buClr>
              <a:buSzPts val="1800"/>
              <a:buFont typeface="Noto Sans Symbols"/>
              <a:buChar char="▪"/>
            </a:pPr>
            <a:r>
              <a:rPr lang="en-GB" dirty="0"/>
              <a:t>The temperature, moisture and plate materials should also be able to be predicted since they would impact the wave propagation behaviour.</a:t>
            </a:r>
            <a:endParaRPr dirty="0"/>
          </a:p>
        </p:txBody>
      </p:sp>
      <p:pic>
        <p:nvPicPr>
          <p:cNvPr id="376" name="Google Shape;376;p57"/>
          <p:cNvPicPr preferRelativeResize="0"/>
          <p:nvPr/>
        </p:nvPicPr>
        <p:blipFill>
          <a:blip r:embed="rId3">
            <a:alphaModFix/>
          </a:blip>
          <a:stretch>
            <a:fillRect/>
          </a:stretch>
        </p:blipFill>
        <p:spPr>
          <a:xfrm>
            <a:off x="288000" y="1125875"/>
            <a:ext cx="4115072" cy="253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6"/>
          <p:cNvSpPr txBox="1">
            <a:spLocks noGrp="1"/>
          </p:cNvSpPr>
          <p:nvPr>
            <p:ph type="title"/>
          </p:nvPr>
        </p:nvSpPr>
        <p:spPr>
          <a:xfrm>
            <a:off x="288000" y="134741"/>
            <a:ext cx="8568000" cy="40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Motivation and Aim</a:t>
            </a:r>
            <a:endParaRPr/>
          </a:p>
        </p:txBody>
      </p:sp>
      <p:sp>
        <p:nvSpPr>
          <p:cNvPr id="179" name="Google Shape;179;p36"/>
          <p:cNvSpPr txBox="1">
            <a:spLocks noGrp="1"/>
          </p:cNvSpPr>
          <p:nvPr>
            <p:ph type="body" idx="1"/>
          </p:nvPr>
        </p:nvSpPr>
        <p:spPr>
          <a:xfrm>
            <a:off x="5165250" y="1006600"/>
            <a:ext cx="3690900" cy="2875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GB" b="1" dirty="0">
                <a:solidFill>
                  <a:schemeClr val="dk2"/>
                </a:solidFill>
              </a:rPr>
              <a:t>Data</a:t>
            </a:r>
            <a:endParaRPr b="1" dirty="0">
              <a:solidFill>
                <a:schemeClr val="dk2"/>
              </a:solidFill>
            </a:endParaRPr>
          </a:p>
          <a:p>
            <a:pPr marL="457200" lvl="0" indent="-342900" algn="l" rtl="0">
              <a:spcBef>
                <a:spcPts val="0"/>
              </a:spcBef>
              <a:spcAft>
                <a:spcPts val="0"/>
              </a:spcAft>
              <a:buSzPts val="1800"/>
              <a:buChar char="▪"/>
            </a:pPr>
            <a:r>
              <a:rPr lang="en-GB" dirty="0"/>
              <a:t>Numerical Data</a:t>
            </a:r>
            <a:endParaRPr dirty="0"/>
          </a:p>
          <a:p>
            <a:pPr marL="914400" lvl="1" indent="-320040" algn="l" rtl="0">
              <a:spcBef>
                <a:spcPts val="0"/>
              </a:spcBef>
              <a:spcAft>
                <a:spcPts val="0"/>
              </a:spcAft>
              <a:buSzPts val="1440"/>
              <a:buChar char="▪"/>
            </a:pPr>
            <a:r>
              <a:rPr lang="en-GB" dirty="0"/>
              <a:t>EPOT data     “</a:t>
            </a:r>
            <a:r>
              <a:rPr lang="en-GB" dirty="0" err="1"/>
              <a:t>EPOT_X_Y.mat</a:t>
            </a:r>
            <a:r>
              <a:rPr lang="en-GB" dirty="0"/>
              <a:t>”</a:t>
            </a:r>
            <a:endParaRPr dirty="0"/>
          </a:p>
          <a:p>
            <a:pPr marL="914400" lvl="1" indent="-320040" algn="l" rtl="0">
              <a:spcBef>
                <a:spcPts val="0"/>
              </a:spcBef>
              <a:spcAft>
                <a:spcPts val="0"/>
              </a:spcAft>
              <a:buSzPts val="1440"/>
              <a:buChar char="▪"/>
            </a:pPr>
            <a:r>
              <a:rPr lang="en-GB" dirty="0" err="1"/>
              <a:t>Validation_augmented_data</a:t>
            </a:r>
            <a:endParaRPr dirty="0"/>
          </a:p>
          <a:p>
            <a:pPr marL="457200" lvl="0" indent="0" algn="l" rtl="0">
              <a:spcBef>
                <a:spcPts val="0"/>
              </a:spcBef>
              <a:spcAft>
                <a:spcPts val="0"/>
              </a:spcAft>
              <a:buNone/>
            </a:pPr>
            <a:endParaRPr dirty="0"/>
          </a:p>
          <a:p>
            <a:pPr marL="457200" lvl="0" indent="-342900" algn="l" rtl="0">
              <a:spcBef>
                <a:spcPts val="0"/>
              </a:spcBef>
              <a:spcAft>
                <a:spcPts val="0"/>
              </a:spcAft>
              <a:buSzPts val="1800"/>
              <a:buChar char="▪"/>
            </a:pPr>
            <a:r>
              <a:rPr lang="en-GB" dirty="0"/>
              <a:t>Experimental Data</a:t>
            </a:r>
            <a:endParaRPr dirty="0"/>
          </a:p>
          <a:p>
            <a:pPr marL="914400" lvl="1" indent="-320040" algn="l" rtl="0">
              <a:spcBef>
                <a:spcPts val="0"/>
              </a:spcBef>
              <a:spcAft>
                <a:spcPts val="0"/>
              </a:spcAft>
              <a:buSzPts val="1440"/>
              <a:buChar char="▪"/>
            </a:pPr>
            <a:r>
              <a:rPr lang="en-GB" dirty="0" err="1"/>
              <a:t>Experimental_data</a:t>
            </a:r>
            <a:r>
              <a:rPr lang="en-GB" dirty="0"/>
              <a:t>    “</a:t>
            </a:r>
            <a:r>
              <a:rPr lang="en-GB" dirty="0" err="1"/>
              <a:t>impact_xy</a:t>
            </a:r>
            <a:r>
              <a:rPr lang="en-GB" dirty="0"/>
              <a:t>_###.txt” (group5)</a:t>
            </a:r>
            <a:endParaRPr dirty="0"/>
          </a:p>
          <a:p>
            <a:pPr marL="914400" lvl="1" indent="-320040" algn="l" rtl="0">
              <a:spcBef>
                <a:spcPts val="0"/>
              </a:spcBef>
              <a:spcAft>
                <a:spcPts val="0"/>
              </a:spcAft>
              <a:buSzPts val="1440"/>
              <a:buChar char="▪"/>
            </a:pPr>
            <a:r>
              <a:rPr lang="en-GB" dirty="0" err="1"/>
              <a:t>Experimental_validation</a:t>
            </a:r>
            <a:r>
              <a:rPr lang="en-GB" dirty="0"/>
              <a:t> “</a:t>
            </a:r>
            <a:r>
              <a:rPr lang="en-GB" dirty="0" err="1"/>
              <a:t>impact_xy_X_Y_run</a:t>
            </a:r>
            <a:r>
              <a:rPr lang="en-GB" dirty="0"/>
              <a:t>_###.txt”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sz="900" dirty="0">
              <a:solidFill>
                <a:srgbClr val="D4D4D4"/>
              </a:solidFill>
              <a:highlight>
                <a:srgbClr val="1E1E1E"/>
              </a:highlight>
            </a:endParaRPr>
          </a:p>
        </p:txBody>
      </p:sp>
      <p:pic>
        <p:nvPicPr>
          <p:cNvPr id="180" name="Google Shape;180;p36"/>
          <p:cNvPicPr preferRelativeResize="0"/>
          <p:nvPr/>
        </p:nvPicPr>
        <p:blipFill rotWithShape="1">
          <a:blip r:embed="rId3">
            <a:alphaModFix/>
          </a:blip>
          <a:srcRect t="219" b="209"/>
          <a:stretch/>
        </p:blipFill>
        <p:spPr>
          <a:xfrm>
            <a:off x="288002" y="1313437"/>
            <a:ext cx="4490050" cy="2516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8"/>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GB" dirty="0"/>
              <a:t>Data </a:t>
            </a:r>
            <a:r>
              <a:rPr lang="en-GB" dirty="0" err="1"/>
              <a:t>Preprocessing</a:t>
            </a:r>
            <a:r>
              <a:rPr lang="en-GB" dirty="0"/>
              <a:t> - Summary</a:t>
            </a:r>
            <a:endParaRPr dirty="0"/>
          </a:p>
        </p:txBody>
      </p:sp>
      <p:grpSp>
        <p:nvGrpSpPr>
          <p:cNvPr id="192" name="Google Shape;192;p38"/>
          <p:cNvGrpSpPr/>
          <p:nvPr/>
        </p:nvGrpSpPr>
        <p:grpSpPr>
          <a:xfrm>
            <a:off x="5632317" y="632797"/>
            <a:ext cx="3305700" cy="1918464"/>
            <a:chOff x="5632317" y="1189775"/>
            <a:chExt cx="3305700" cy="3483050"/>
          </a:xfrm>
        </p:grpSpPr>
        <p:sp>
          <p:nvSpPr>
            <p:cNvPr id="193" name="Google Shape;193;p38"/>
            <p:cNvSpPr/>
            <p:nvPr/>
          </p:nvSpPr>
          <p:spPr>
            <a:xfrm>
              <a:off x="5632317" y="1189775"/>
              <a:ext cx="3305700" cy="669000"/>
            </a:xfrm>
            <a:prstGeom prst="chevron">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Resample exp. data</a:t>
              </a:r>
              <a:endParaRPr>
                <a:solidFill>
                  <a:srgbClr val="FFFFFF"/>
                </a:solidFill>
                <a:latin typeface="Roboto"/>
                <a:ea typeface="Roboto"/>
                <a:cs typeface="Roboto"/>
                <a:sym typeface="Roboto"/>
              </a:endParaRPr>
            </a:p>
          </p:txBody>
        </p:sp>
        <p:sp>
          <p:nvSpPr>
            <p:cNvPr id="194" name="Google Shape;194;p3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grpSp>
      <p:grpSp>
        <p:nvGrpSpPr>
          <p:cNvPr id="195" name="Google Shape;195;p38"/>
          <p:cNvGrpSpPr/>
          <p:nvPr/>
        </p:nvGrpSpPr>
        <p:grpSpPr>
          <a:xfrm>
            <a:off x="0" y="632916"/>
            <a:ext cx="3546900" cy="1918346"/>
            <a:chOff x="0" y="1189989"/>
            <a:chExt cx="3546900" cy="3482836"/>
          </a:xfrm>
        </p:grpSpPr>
        <p:sp>
          <p:nvSpPr>
            <p:cNvPr id="196" name="Google Shape;196;p38"/>
            <p:cNvSpPr/>
            <p:nvPr/>
          </p:nvSpPr>
          <p:spPr>
            <a:xfrm>
              <a:off x="0" y="1189989"/>
              <a:ext cx="35469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Read data</a:t>
              </a:r>
              <a:endParaRPr>
                <a:solidFill>
                  <a:srgbClr val="FFFFFF"/>
                </a:solidFill>
                <a:latin typeface="Roboto"/>
                <a:ea typeface="Roboto"/>
                <a:cs typeface="Roboto"/>
                <a:sym typeface="Roboto"/>
              </a:endParaRPr>
            </a:p>
          </p:txBody>
        </p:sp>
        <p:sp>
          <p:nvSpPr>
            <p:cNvPr id="197" name="Google Shape;197;p3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grpSp>
      <p:grpSp>
        <p:nvGrpSpPr>
          <p:cNvPr id="198" name="Google Shape;198;p38"/>
          <p:cNvGrpSpPr/>
          <p:nvPr/>
        </p:nvGrpSpPr>
        <p:grpSpPr>
          <a:xfrm>
            <a:off x="2944204" y="632797"/>
            <a:ext cx="3305700" cy="1918464"/>
            <a:chOff x="2944204" y="1189775"/>
            <a:chExt cx="3305700" cy="3483050"/>
          </a:xfrm>
        </p:grpSpPr>
        <p:sp>
          <p:nvSpPr>
            <p:cNvPr id="199" name="Google Shape;199;p38"/>
            <p:cNvSpPr/>
            <p:nvPr/>
          </p:nvSpPr>
          <p:spPr>
            <a:xfrm>
              <a:off x="2944204" y="1189775"/>
              <a:ext cx="33057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Cut exp. data</a:t>
              </a:r>
              <a:endParaRPr>
                <a:solidFill>
                  <a:srgbClr val="FFFFFF"/>
                </a:solidFill>
                <a:latin typeface="Roboto"/>
                <a:ea typeface="Roboto"/>
                <a:cs typeface="Roboto"/>
                <a:sym typeface="Roboto"/>
              </a:endParaRPr>
            </a:p>
          </p:txBody>
        </p:sp>
        <p:sp>
          <p:nvSpPr>
            <p:cNvPr id="200" name="Google Shape;200;p3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grpSp>
      <p:grpSp>
        <p:nvGrpSpPr>
          <p:cNvPr id="201" name="Google Shape;201;p38"/>
          <p:cNvGrpSpPr/>
          <p:nvPr/>
        </p:nvGrpSpPr>
        <p:grpSpPr>
          <a:xfrm>
            <a:off x="5632317" y="2647947"/>
            <a:ext cx="3305700" cy="1918464"/>
            <a:chOff x="5632317" y="1189775"/>
            <a:chExt cx="3305700" cy="3483050"/>
          </a:xfrm>
        </p:grpSpPr>
        <p:sp>
          <p:nvSpPr>
            <p:cNvPr id="202" name="Google Shape;202;p38"/>
            <p:cNvSpPr/>
            <p:nvPr/>
          </p:nvSpPr>
          <p:spPr>
            <a:xfrm>
              <a:off x="5632317" y="1189775"/>
              <a:ext cx="3305700" cy="669000"/>
            </a:xfrm>
            <a:prstGeom prst="chevron">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Generate dataset</a:t>
              </a:r>
              <a:endParaRPr>
                <a:solidFill>
                  <a:srgbClr val="FFFFFF"/>
                </a:solidFill>
                <a:latin typeface="Roboto"/>
                <a:ea typeface="Roboto"/>
                <a:cs typeface="Roboto"/>
                <a:sym typeface="Roboto"/>
              </a:endParaRPr>
            </a:p>
          </p:txBody>
        </p:sp>
        <p:sp>
          <p:nvSpPr>
            <p:cNvPr id="203" name="Google Shape;203;p38"/>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grpSp>
      <p:grpSp>
        <p:nvGrpSpPr>
          <p:cNvPr id="204" name="Google Shape;204;p38"/>
          <p:cNvGrpSpPr/>
          <p:nvPr/>
        </p:nvGrpSpPr>
        <p:grpSpPr>
          <a:xfrm>
            <a:off x="0" y="2648066"/>
            <a:ext cx="3546900" cy="1918346"/>
            <a:chOff x="0" y="1189989"/>
            <a:chExt cx="3546900" cy="3482836"/>
          </a:xfrm>
        </p:grpSpPr>
        <p:sp>
          <p:nvSpPr>
            <p:cNvPr id="205" name="Google Shape;205;p38"/>
            <p:cNvSpPr/>
            <p:nvPr/>
          </p:nvSpPr>
          <p:spPr>
            <a:xfrm>
              <a:off x="0" y="1189989"/>
              <a:ext cx="3546900" cy="669000"/>
            </a:xfrm>
            <a:prstGeom prst="homePlate">
              <a:avLst>
                <a:gd name="adj" fmla="val 50000"/>
              </a:avLst>
            </a:prstGeom>
            <a:solidFill>
              <a:srgbClr val="0944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Augmentation of num. data</a:t>
              </a:r>
              <a:endParaRPr>
                <a:solidFill>
                  <a:srgbClr val="FFFFFF"/>
                </a:solidFill>
                <a:latin typeface="Roboto"/>
                <a:ea typeface="Roboto"/>
                <a:cs typeface="Roboto"/>
                <a:sym typeface="Roboto"/>
              </a:endParaRPr>
            </a:p>
          </p:txBody>
        </p:sp>
        <p:sp>
          <p:nvSpPr>
            <p:cNvPr id="206" name="Google Shape;206;p38"/>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grpSp>
      <p:grpSp>
        <p:nvGrpSpPr>
          <p:cNvPr id="207" name="Google Shape;207;p38"/>
          <p:cNvGrpSpPr/>
          <p:nvPr/>
        </p:nvGrpSpPr>
        <p:grpSpPr>
          <a:xfrm>
            <a:off x="2868004" y="2647947"/>
            <a:ext cx="3305700" cy="1918464"/>
            <a:chOff x="2944204" y="1189775"/>
            <a:chExt cx="3305700" cy="3483050"/>
          </a:xfrm>
        </p:grpSpPr>
        <p:sp>
          <p:nvSpPr>
            <p:cNvPr id="208" name="Google Shape;208;p38"/>
            <p:cNvSpPr/>
            <p:nvPr/>
          </p:nvSpPr>
          <p:spPr>
            <a:xfrm>
              <a:off x="2944204" y="1189775"/>
              <a:ext cx="33057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latin typeface="Roboto"/>
                  <a:ea typeface="Roboto"/>
                  <a:cs typeface="Roboto"/>
                  <a:sym typeface="Roboto"/>
                </a:rPr>
                <a:t>Align num. and exp. data</a:t>
              </a:r>
              <a:endParaRPr>
                <a:solidFill>
                  <a:srgbClr val="FFFFFF"/>
                </a:solidFill>
                <a:latin typeface="Roboto"/>
                <a:ea typeface="Roboto"/>
                <a:cs typeface="Roboto"/>
                <a:sym typeface="Roboto"/>
              </a:endParaRPr>
            </a:p>
          </p:txBody>
        </p:sp>
        <p:sp>
          <p:nvSpPr>
            <p:cNvPr id="209" name="Google Shape;209;p38"/>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grpSp>
      <p:pic>
        <p:nvPicPr>
          <p:cNvPr id="210" name="Google Shape;210;p38"/>
          <p:cNvPicPr preferRelativeResize="0"/>
          <p:nvPr/>
        </p:nvPicPr>
        <p:blipFill>
          <a:blip r:embed="rId3">
            <a:alphaModFix/>
          </a:blip>
          <a:stretch>
            <a:fillRect/>
          </a:stretch>
        </p:blipFill>
        <p:spPr>
          <a:xfrm>
            <a:off x="834450" y="3052125"/>
            <a:ext cx="1486175" cy="1486175"/>
          </a:xfrm>
          <a:prstGeom prst="rect">
            <a:avLst/>
          </a:prstGeom>
          <a:noFill/>
          <a:ln>
            <a:noFill/>
          </a:ln>
        </p:spPr>
      </p:pic>
      <p:pic>
        <p:nvPicPr>
          <p:cNvPr id="211" name="Google Shape;211;p38"/>
          <p:cNvPicPr preferRelativeResize="0"/>
          <p:nvPr/>
        </p:nvPicPr>
        <p:blipFill>
          <a:blip r:embed="rId4">
            <a:alphaModFix/>
          </a:blip>
          <a:stretch>
            <a:fillRect/>
          </a:stretch>
        </p:blipFill>
        <p:spPr>
          <a:xfrm>
            <a:off x="214950" y="1022825"/>
            <a:ext cx="2861460" cy="1548926"/>
          </a:xfrm>
          <a:prstGeom prst="rect">
            <a:avLst/>
          </a:prstGeom>
          <a:noFill/>
          <a:ln>
            <a:noFill/>
          </a:ln>
        </p:spPr>
      </p:pic>
      <p:pic>
        <p:nvPicPr>
          <p:cNvPr id="212" name="Google Shape;212;p38"/>
          <p:cNvPicPr preferRelativeResize="0"/>
          <p:nvPr/>
        </p:nvPicPr>
        <p:blipFill>
          <a:blip r:embed="rId5">
            <a:alphaModFix/>
          </a:blip>
          <a:stretch>
            <a:fillRect/>
          </a:stretch>
        </p:blipFill>
        <p:spPr>
          <a:xfrm>
            <a:off x="6027775" y="1035000"/>
            <a:ext cx="2789442" cy="1619925"/>
          </a:xfrm>
          <a:prstGeom prst="rect">
            <a:avLst/>
          </a:prstGeom>
          <a:noFill/>
          <a:ln>
            <a:noFill/>
          </a:ln>
        </p:spPr>
      </p:pic>
      <p:pic>
        <p:nvPicPr>
          <p:cNvPr id="213" name="Google Shape;213;p38"/>
          <p:cNvPicPr preferRelativeResize="0"/>
          <p:nvPr/>
        </p:nvPicPr>
        <p:blipFill>
          <a:blip r:embed="rId6">
            <a:alphaModFix/>
          </a:blip>
          <a:stretch>
            <a:fillRect/>
          </a:stretch>
        </p:blipFill>
        <p:spPr>
          <a:xfrm>
            <a:off x="3253560" y="3052125"/>
            <a:ext cx="2229791" cy="1486174"/>
          </a:xfrm>
          <a:prstGeom prst="rect">
            <a:avLst/>
          </a:prstGeom>
          <a:noFill/>
          <a:ln>
            <a:noFill/>
          </a:ln>
        </p:spPr>
      </p:pic>
      <p:pic>
        <p:nvPicPr>
          <p:cNvPr id="214" name="Google Shape;214;p38"/>
          <p:cNvPicPr preferRelativeResize="0"/>
          <p:nvPr/>
        </p:nvPicPr>
        <p:blipFill>
          <a:blip r:embed="rId7">
            <a:alphaModFix/>
          </a:blip>
          <a:stretch>
            <a:fillRect/>
          </a:stretch>
        </p:blipFill>
        <p:spPr>
          <a:xfrm>
            <a:off x="3018835" y="1035000"/>
            <a:ext cx="3008938" cy="1523874"/>
          </a:xfrm>
          <a:prstGeom prst="rect">
            <a:avLst/>
          </a:prstGeom>
          <a:noFill/>
          <a:ln>
            <a:noFill/>
          </a:ln>
        </p:spPr>
      </p:pic>
      <p:graphicFrame>
        <p:nvGraphicFramePr>
          <p:cNvPr id="215" name="Google Shape;215;p38"/>
          <p:cNvGraphicFramePr/>
          <p:nvPr/>
        </p:nvGraphicFramePr>
        <p:xfrm>
          <a:off x="5876500" y="3052125"/>
          <a:ext cx="2789450" cy="1523880"/>
        </p:xfrm>
        <a:graphic>
          <a:graphicData uri="http://schemas.openxmlformats.org/drawingml/2006/table">
            <a:tbl>
              <a:tblPr>
                <a:noFill/>
                <a:tableStyleId>{A46AD5B6-4328-402F-A77C-3EF6283F21B0}</a:tableStyleId>
              </a:tblPr>
              <a:tblGrid>
                <a:gridCol w="1664225">
                  <a:extLst>
                    <a:ext uri="{9D8B030D-6E8A-4147-A177-3AD203B41FA5}">
                      <a16:colId xmlns:a16="http://schemas.microsoft.com/office/drawing/2014/main" val="20000"/>
                    </a:ext>
                  </a:extLst>
                </a:gridCol>
                <a:gridCol w="1125225">
                  <a:extLst>
                    <a:ext uri="{9D8B030D-6E8A-4147-A177-3AD203B41FA5}">
                      <a16:colId xmlns:a16="http://schemas.microsoft.com/office/drawing/2014/main" val="20001"/>
                    </a:ext>
                  </a:extLst>
                </a:gridCol>
              </a:tblGrid>
              <a:tr h="371550">
                <a:tc>
                  <a:txBody>
                    <a:bodyPr/>
                    <a:lstStyle/>
                    <a:p>
                      <a:pPr marL="0" lvl="0" indent="0" algn="l" rtl="0">
                        <a:spcBef>
                          <a:spcPts val="0"/>
                        </a:spcBef>
                        <a:spcAft>
                          <a:spcPts val="0"/>
                        </a:spcAft>
                        <a:buClr>
                          <a:schemeClr val="dk1"/>
                        </a:buClr>
                        <a:buSzPts val="1100"/>
                        <a:buFont typeface="Arial"/>
                        <a:buNone/>
                      </a:pPr>
                      <a:r>
                        <a:rPr lang="en-GB" sz="1300">
                          <a:solidFill>
                            <a:schemeClr val="dk1"/>
                          </a:solidFill>
                        </a:rPr>
                        <a:t>Numerical Data</a:t>
                      </a:r>
                      <a:endParaRPr sz="1300"/>
                    </a:p>
                  </a:txBody>
                  <a:tcPr marL="91425" marR="91425" marT="91425" marB="91425"/>
                </a:tc>
                <a:tc>
                  <a:txBody>
                    <a:bodyPr/>
                    <a:lstStyle/>
                    <a:p>
                      <a:pPr marL="0" lvl="0" indent="0" algn="l" rtl="0">
                        <a:spcBef>
                          <a:spcPts val="0"/>
                        </a:spcBef>
                        <a:spcAft>
                          <a:spcPts val="0"/>
                        </a:spcAft>
                        <a:buNone/>
                      </a:pPr>
                      <a:r>
                        <a:rPr lang="en-GB" sz="1300"/>
                        <a:t>[244, 100,4]</a:t>
                      </a:r>
                      <a:endParaRPr sz="1300"/>
                    </a:p>
                  </a:txBody>
                  <a:tcPr marL="91425" marR="91425" marT="91425" marB="91425"/>
                </a:tc>
                <a:extLst>
                  <a:ext uri="{0D108BD9-81ED-4DB2-BD59-A6C34878D82A}">
                    <a16:rowId xmlns:a16="http://schemas.microsoft.com/office/drawing/2014/main" val="10000"/>
                  </a:ext>
                </a:extLst>
              </a:tr>
              <a:tr h="371550">
                <a:tc>
                  <a:txBody>
                    <a:bodyPr/>
                    <a:lstStyle/>
                    <a:p>
                      <a:pPr marL="0" lvl="0" indent="0" algn="l" rtl="0">
                        <a:spcBef>
                          <a:spcPts val="0"/>
                        </a:spcBef>
                        <a:spcAft>
                          <a:spcPts val="0"/>
                        </a:spcAft>
                        <a:buNone/>
                      </a:pPr>
                      <a:r>
                        <a:rPr lang="en-GB" sz="1300"/>
                        <a:t>Augmented Data</a:t>
                      </a:r>
                      <a:endParaRPr sz="13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GB" sz="1300">
                          <a:solidFill>
                            <a:schemeClr val="dk1"/>
                          </a:solidFill>
                        </a:rPr>
                        <a:t>[976,100,4]</a:t>
                      </a:r>
                      <a:endParaRPr sz="1300"/>
                    </a:p>
                  </a:txBody>
                  <a:tcPr marL="91425" marR="91425" marT="91425" marB="91425"/>
                </a:tc>
                <a:extLst>
                  <a:ext uri="{0D108BD9-81ED-4DB2-BD59-A6C34878D82A}">
                    <a16:rowId xmlns:a16="http://schemas.microsoft.com/office/drawing/2014/main" val="10001"/>
                  </a:ext>
                </a:extLst>
              </a:tr>
              <a:tr h="371550">
                <a:tc>
                  <a:txBody>
                    <a:bodyPr/>
                    <a:lstStyle/>
                    <a:p>
                      <a:pPr marL="0" lvl="0" indent="0" algn="l" rtl="0">
                        <a:spcBef>
                          <a:spcPts val="0"/>
                        </a:spcBef>
                        <a:spcAft>
                          <a:spcPts val="0"/>
                        </a:spcAft>
                        <a:buClr>
                          <a:schemeClr val="dk1"/>
                        </a:buClr>
                        <a:buSzPts val="1100"/>
                        <a:buFont typeface="Arial"/>
                        <a:buNone/>
                      </a:pPr>
                      <a:r>
                        <a:rPr lang="en-GB" sz="1300">
                          <a:solidFill>
                            <a:schemeClr val="dk1"/>
                          </a:solidFill>
                        </a:rPr>
                        <a:t>Experimental Data</a:t>
                      </a:r>
                      <a:endParaRPr sz="1300"/>
                    </a:p>
                  </a:txBody>
                  <a:tcPr marL="91425" marR="91425" marT="91425" marB="91425"/>
                </a:tc>
                <a:tc>
                  <a:txBody>
                    <a:bodyPr/>
                    <a:lstStyle/>
                    <a:p>
                      <a:pPr marL="0" lvl="0" indent="0" algn="l" rtl="0">
                        <a:spcBef>
                          <a:spcPts val="0"/>
                        </a:spcBef>
                        <a:spcAft>
                          <a:spcPts val="0"/>
                        </a:spcAft>
                        <a:buNone/>
                      </a:pPr>
                      <a:r>
                        <a:rPr lang="en-GB" sz="1300"/>
                        <a:t>[24,100,4]</a:t>
                      </a:r>
                      <a:endParaRPr sz="1300"/>
                    </a:p>
                  </a:txBody>
                  <a:tcPr marL="91425" marR="91425" marT="91425" marB="91425"/>
                </a:tc>
                <a:extLst>
                  <a:ext uri="{0D108BD9-81ED-4DB2-BD59-A6C34878D82A}">
                    <a16:rowId xmlns:a16="http://schemas.microsoft.com/office/drawing/2014/main" val="10002"/>
                  </a:ext>
                </a:extLst>
              </a:tr>
              <a:tr h="371550">
                <a:tc>
                  <a:txBody>
                    <a:bodyPr/>
                    <a:lstStyle/>
                    <a:p>
                      <a:pPr marL="0" lvl="0" indent="0" algn="l" rtl="0">
                        <a:spcBef>
                          <a:spcPts val="0"/>
                        </a:spcBef>
                        <a:spcAft>
                          <a:spcPts val="0"/>
                        </a:spcAft>
                        <a:buClr>
                          <a:schemeClr val="dk1"/>
                        </a:buClr>
                        <a:buSzPts val="1100"/>
                        <a:buFont typeface="Arial"/>
                        <a:buNone/>
                      </a:pPr>
                      <a:r>
                        <a:rPr lang="en-GB" sz="1300">
                          <a:solidFill>
                            <a:schemeClr val="dk1"/>
                          </a:solidFill>
                        </a:rPr>
                        <a:t>Prediction Data</a:t>
                      </a:r>
                      <a:endParaRPr sz="1300"/>
                    </a:p>
                  </a:txBody>
                  <a:tcPr marL="91425" marR="91425" marT="91425" marB="91425"/>
                </a:tc>
                <a:tc>
                  <a:txBody>
                    <a:bodyPr/>
                    <a:lstStyle/>
                    <a:p>
                      <a:pPr marL="0" lvl="0" indent="0" algn="l" rtl="0">
                        <a:spcBef>
                          <a:spcPts val="0"/>
                        </a:spcBef>
                        <a:spcAft>
                          <a:spcPts val="0"/>
                        </a:spcAft>
                        <a:buNone/>
                      </a:pPr>
                      <a:r>
                        <a:rPr lang="en-GB" sz="1300"/>
                        <a:t>[18,100,4]</a:t>
                      </a:r>
                      <a:endParaRPr sz="13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0"/>
          <p:cNvSpPr txBox="1">
            <a:spLocks noGrp="1"/>
          </p:cNvSpPr>
          <p:nvPr>
            <p:ph type="title"/>
          </p:nvPr>
        </p:nvSpPr>
        <p:spPr>
          <a:xfrm>
            <a:off x="288000" y="134741"/>
            <a:ext cx="8568000" cy="40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Data </a:t>
            </a:r>
            <a:r>
              <a:rPr lang="en-GB" dirty="0" err="1"/>
              <a:t>Preprocessing</a:t>
            </a:r>
            <a:r>
              <a:rPr lang="en-GB" dirty="0"/>
              <a:t>: Alignment of Numerical and Experimental Data</a:t>
            </a:r>
            <a:endParaRPr dirty="0"/>
          </a:p>
        </p:txBody>
      </p:sp>
      <p:pic>
        <p:nvPicPr>
          <p:cNvPr id="227" name="Google Shape;227;p40"/>
          <p:cNvPicPr preferRelativeResize="0"/>
          <p:nvPr/>
        </p:nvPicPr>
        <p:blipFill>
          <a:blip r:embed="rId3">
            <a:alphaModFix/>
          </a:blip>
          <a:stretch>
            <a:fillRect/>
          </a:stretch>
        </p:blipFill>
        <p:spPr>
          <a:xfrm>
            <a:off x="4888350" y="658174"/>
            <a:ext cx="2871050" cy="1913576"/>
          </a:xfrm>
          <a:prstGeom prst="rect">
            <a:avLst/>
          </a:prstGeom>
          <a:noFill/>
          <a:ln>
            <a:noFill/>
          </a:ln>
        </p:spPr>
      </p:pic>
      <p:pic>
        <p:nvPicPr>
          <p:cNvPr id="228" name="Google Shape;228;p40"/>
          <p:cNvPicPr preferRelativeResize="0"/>
          <p:nvPr/>
        </p:nvPicPr>
        <p:blipFill>
          <a:blip r:embed="rId4">
            <a:alphaModFix/>
          </a:blip>
          <a:stretch>
            <a:fillRect/>
          </a:stretch>
        </p:blipFill>
        <p:spPr>
          <a:xfrm>
            <a:off x="4888343" y="2571750"/>
            <a:ext cx="2925681" cy="1949974"/>
          </a:xfrm>
          <a:prstGeom prst="rect">
            <a:avLst/>
          </a:prstGeom>
          <a:noFill/>
          <a:ln>
            <a:noFill/>
          </a:ln>
        </p:spPr>
      </p:pic>
      <p:pic>
        <p:nvPicPr>
          <p:cNvPr id="229" name="Google Shape;229;p40"/>
          <p:cNvPicPr preferRelativeResize="0"/>
          <p:nvPr/>
        </p:nvPicPr>
        <p:blipFill>
          <a:blip r:embed="rId5">
            <a:alphaModFix/>
          </a:blip>
          <a:stretch>
            <a:fillRect/>
          </a:stretch>
        </p:blipFill>
        <p:spPr>
          <a:xfrm>
            <a:off x="288000" y="1666454"/>
            <a:ext cx="4284001" cy="2855269"/>
          </a:xfrm>
          <a:prstGeom prst="rect">
            <a:avLst/>
          </a:prstGeom>
          <a:noFill/>
          <a:ln>
            <a:noFill/>
          </a:ln>
        </p:spPr>
      </p:pic>
      <p:sp>
        <p:nvSpPr>
          <p:cNvPr id="230" name="Google Shape;230;p40"/>
          <p:cNvSpPr txBox="1"/>
          <p:nvPr/>
        </p:nvSpPr>
        <p:spPr>
          <a:xfrm>
            <a:off x="6912600" y="1678950"/>
            <a:ext cx="1923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dirty="0">
                <a:solidFill>
                  <a:schemeClr val="bg2"/>
                </a:solidFill>
              </a:rPr>
              <a:t>Before alignment</a:t>
            </a:r>
            <a:endParaRPr sz="1200" b="1" dirty="0">
              <a:solidFill>
                <a:schemeClr val="bg2"/>
              </a:solidFill>
            </a:endParaRPr>
          </a:p>
        </p:txBody>
      </p:sp>
      <p:sp>
        <p:nvSpPr>
          <p:cNvPr id="231" name="Google Shape;231;p40"/>
          <p:cNvSpPr txBox="1"/>
          <p:nvPr/>
        </p:nvSpPr>
        <p:spPr>
          <a:xfrm>
            <a:off x="6856350" y="3659725"/>
            <a:ext cx="203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dirty="0">
                <a:solidFill>
                  <a:schemeClr val="bg2"/>
                </a:solidFill>
              </a:rPr>
              <a:t>After alignment</a:t>
            </a:r>
            <a:endParaRPr sz="1600" b="1" dirty="0">
              <a:solidFill>
                <a:schemeClr val="bg2"/>
              </a:solidFill>
            </a:endParaRPr>
          </a:p>
        </p:txBody>
      </p:sp>
      <p:sp>
        <p:nvSpPr>
          <p:cNvPr id="232" name="Google Shape;232;p40"/>
          <p:cNvSpPr/>
          <p:nvPr/>
        </p:nvSpPr>
        <p:spPr>
          <a:xfrm>
            <a:off x="326050" y="676525"/>
            <a:ext cx="2035500" cy="1108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3" name="Google Shape;233;p40"/>
          <p:cNvPicPr preferRelativeResize="0"/>
          <p:nvPr/>
        </p:nvPicPr>
        <p:blipFill rotWithShape="1">
          <a:blip r:embed="rId6">
            <a:alphaModFix/>
          </a:blip>
          <a:srcRect l="14669" t="25244" r="10215" b="15439"/>
          <a:stretch/>
        </p:blipFill>
        <p:spPr>
          <a:xfrm>
            <a:off x="504213" y="733550"/>
            <a:ext cx="1679174" cy="994450"/>
          </a:xfrm>
          <a:prstGeom prst="rect">
            <a:avLst/>
          </a:prstGeom>
          <a:noFill/>
          <a:ln>
            <a:noFill/>
          </a:ln>
        </p:spPr>
      </p:pic>
      <p:sp>
        <p:nvSpPr>
          <p:cNvPr id="234" name="Google Shape;234;p40"/>
          <p:cNvSpPr/>
          <p:nvPr/>
        </p:nvSpPr>
        <p:spPr>
          <a:xfrm>
            <a:off x="921100" y="2469875"/>
            <a:ext cx="644100" cy="407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40"/>
          <p:cNvCxnSpPr>
            <a:stCxn id="234" idx="2"/>
          </p:cNvCxnSpPr>
          <p:nvPr/>
        </p:nvCxnSpPr>
        <p:spPr>
          <a:xfrm rot="10800000">
            <a:off x="374800" y="1711925"/>
            <a:ext cx="546300" cy="961800"/>
          </a:xfrm>
          <a:prstGeom prst="straightConnector1">
            <a:avLst/>
          </a:prstGeom>
          <a:noFill/>
          <a:ln w="9525" cap="flat" cmpd="sng">
            <a:solidFill>
              <a:schemeClr val="dk2"/>
            </a:solidFill>
            <a:prstDash val="solid"/>
            <a:round/>
            <a:headEnd type="none" w="med" len="med"/>
            <a:tailEnd type="none" w="med" len="med"/>
          </a:ln>
        </p:spPr>
      </p:cxnSp>
      <p:cxnSp>
        <p:nvCxnSpPr>
          <p:cNvPr id="236" name="Google Shape;236;p40"/>
          <p:cNvCxnSpPr>
            <a:stCxn id="234" idx="6"/>
          </p:cNvCxnSpPr>
          <p:nvPr/>
        </p:nvCxnSpPr>
        <p:spPr>
          <a:xfrm rot="10800000" flipH="1">
            <a:off x="1565200" y="1711925"/>
            <a:ext cx="757800" cy="961800"/>
          </a:xfrm>
          <a:prstGeom prst="straightConnector1">
            <a:avLst/>
          </a:prstGeom>
          <a:noFill/>
          <a:ln w="9525" cap="flat" cmpd="sng">
            <a:solidFill>
              <a:schemeClr val="dk2"/>
            </a:solidFill>
            <a:prstDash val="solid"/>
            <a:round/>
            <a:headEnd type="none" w="med" len="med"/>
            <a:tailEnd type="none" w="med" len="med"/>
          </a:ln>
        </p:spPr>
      </p:cxnSp>
      <p:cxnSp>
        <p:nvCxnSpPr>
          <p:cNvPr id="237" name="Google Shape;237;p40"/>
          <p:cNvCxnSpPr/>
          <p:nvPr/>
        </p:nvCxnSpPr>
        <p:spPr>
          <a:xfrm>
            <a:off x="504214" y="1029577"/>
            <a:ext cx="1344900" cy="8100"/>
          </a:xfrm>
          <a:prstGeom prst="straightConnector1">
            <a:avLst/>
          </a:prstGeom>
          <a:noFill/>
          <a:ln w="9525" cap="flat" cmpd="sng">
            <a:solidFill>
              <a:schemeClr val="accent6"/>
            </a:solidFill>
            <a:prstDash val="dash"/>
            <a:round/>
            <a:headEnd type="none" w="med" len="med"/>
            <a:tailEnd type="none" w="med" len="med"/>
          </a:ln>
        </p:spPr>
      </p:cxnSp>
      <p:cxnSp>
        <p:nvCxnSpPr>
          <p:cNvPr id="238" name="Google Shape;238;p40"/>
          <p:cNvCxnSpPr/>
          <p:nvPr/>
        </p:nvCxnSpPr>
        <p:spPr>
          <a:xfrm>
            <a:off x="504225" y="1304225"/>
            <a:ext cx="1517400" cy="0"/>
          </a:xfrm>
          <a:prstGeom prst="straightConnector1">
            <a:avLst/>
          </a:prstGeom>
          <a:noFill/>
          <a:ln w="9525" cap="flat" cmpd="sng">
            <a:solidFill>
              <a:schemeClr val="accent6"/>
            </a:solidFill>
            <a:prstDash val="dash"/>
            <a:round/>
            <a:headEnd type="none" w="med" len="med"/>
            <a:tailEnd type="none" w="med" len="med"/>
          </a:ln>
        </p:spPr>
      </p:cxnSp>
      <p:sp>
        <p:nvSpPr>
          <p:cNvPr id="239" name="Google Shape;239;p40"/>
          <p:cNvSpPr txBox="1"/>
          <p:nvPr/>
        </p:nvSpPr>
        <p:spPr>
          <a:xfrm>
            <a:off x="949750" y="733538"/>
            <a:ext cx="58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chemeClr val="accent6"/>
                </a:solidFill>
              </a:rPr>
              <a:t>limit</a:t>
            </a:r>
            <a:endParaRPr sz="1000">
              <a:solidFill>
                <a:schemeClr val="accent6"/>
              </a:solidFill>
            </a:endParaRPr>
          </a:p>
        </p:txBody>
      </p:sp>
      <p:sp>
        <p:nvSpPr>
          <p:cNvPr id="240" name="Google Shape;240;p40"/>
          <p:cNvSpPr txBox="1"/>
          <p:nvPr/>
        </p:nvSpPr>
        <p:spPr>
          <a:xfrm>
            <a:off x="2553650" y="733550"/>
            <a:ext cx="1964400" cy="1046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GB"/>
              <a:t>Remove the first part of |y|&lt;</a:t>
            </a:r>
            <a:r>
              <a:rPr lang="en-GB">
                <a:solidFill>
                  <a:schemeClr val="accent6"/>
                </a:solidFill>
              </a:rPr>
              <a:t>limit</a:t>
            </a:r>
            <a:r>
              <a:rPr lang="en-GB"/>
              <a:t> to obtain the main shape of the impact wave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dissolve">
                                      <p:cBhvr>
                                        <p:cTn id="7" dur="500"/>
                                        <p:tgtEl>
                                          <p:spTgt spid="227"/>
                                        </p:tgtEl>
                                      </p:cBhvr>
                                    </p:animEffect>
                                  </p:childTnLst>
                                </p:cTn>
                              </p:par>
                              <p:par>
                                <p:cTn id="8" presetID="9" presetClass="entr" presetSubtype="0" fill="hold" nodeType="withEffect">
                                  <p:stCondLst>
                                    <p:cond delay="0"/>
                                  </p:stCondLst>
                                  <p:childTnLst>
                                    <p:set>
                                      <p:cBhvr>
                                        <p:cTn id="9" dur="1" fill="hold">
                                          <p:stCondLst>
                                            <p:cond delay="0"/>
                                          </p:stCondLst>
                                        </p:cTn>
                                        <p:tgtEl>
                                          <p:spTgt spid="228"/>
                                        </p:tgtEl>
                                        <p:attrNameLst>
                                          <p:attrName>style.visibility</p:attrName>
                                        </p:attrNameLst>
                                      </p:cBhvr>
                                      <p:to>
                                        <p:strVal val="visible"/>
                                      </p:to>
                                    </p:set>
                                    <p:animEffect transition="in" filter="dissolve">
                                      <p:cBhvr>
                                        <p:cTn id="10" dur="500"/>
                                        <p:tgtEl>
                                          <p:spTgt spid="2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dissolve">
                                      <p:cBhvr>
                                        <p:cTn id="13" dur="500"/>
                                        <p:tgtEl>
                                          <p:spTgt spid="23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1"/>
                                        </p:tgtEl>
                                        <p:attrNameLst>
                                          <p:attrName>style.visibility</p:attrName>
                                        </p:attrNameLst>
                                      </p:cBhvr>
                                      <p:to>
                                        <p:strVal val="visible"/>
                                      </p:to>
                                    </p:set>
                                    <p:animEffect transition="in" filter="dissolve">
                                      <p:cBhvr>
                                        <p:cTn id="16"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p:bldP spid="2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1"/>
          <p:cNvSpPr txBox="1">
            <a:spLocks noGrp="1"/>
          </p:cNvSpPr>
          <p:nvPr>
            <p:ph type="title"/>
          </p:nvPr>
        </p:nvSpPr>
        <p:spPr>
          <a:xfrm>
            <a:off x="288000" y="134741"/>
            <a:ext cx="8568000" cy="407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dirty="0"/>
              <a:t>Data </a:t>
            </a:r>
            <a:r>
              <a:rPr lang="en-GB" dirty="0" err="1"/>
              <a:t>Preprocessing</a:t>
            </a:r>
            <a:r>
              <a:rPr lang="en-GB" dirty="0"/>
              <a:t>: Augmentation of Numerical Data</a:t>
            </a:r>
            <a:endParaRPr dirty="0"/>
          </a:p>
        </p:txBody>
      </p:sp>
      <p:pic>
        <p:nvPicPr>
          <p:cNvPr id="246" name="Google Shape;246;p41"/>
          <p:cNvPicPr preferRelativeResize="0"/>
          <p:nvPr/>
        </p:nvPicPr>
        <p:blipFill>
          <a:blip r:embed="rId3">
            <a:alphaModFix/>
          </a:blip>
          <a:stretch>
            <a:fillRect/>
          </a:stretch>
        </p:blipFill>
        <p:spPr>
          <a:xfrm>
            <a:off x="288000" y="768866"/>
            <a:ext cx="3423446" cy="3423446"/>
          </a:xfrm>
          <a:prstGeom prst="rect">
            <a:avLst/>
          </a:prstGeom>
          <a:noFill/>
          <a:ln>
            <a:noFill/>
          </a:ln>
        </p:spPr>
      </p:pic>
      <p:sp>
        <p:nvSpPr>
          <p:cNvPr id="247" name="Google Shape;247;p41"/>
          <p:cNvSpPr txBox="1"/>
          <p:nvPr/>
        </p:nvSpPr>
        <p:spPr>
          <a:xfrm>
            <a:off x="4029100" y="768875"/>
            <a:ext cx="4242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248" name="Google Shape;248;p41"/>
          <p:cNvGraphicFramePr/>
          <p:nvPr/>
        </p:nvGraphicFramePr>
        <p:xfrm>
          <a:off x="4283425" y="2211250"/>
          <a:ext cx="3988275" cy="1981050"/>
        </p:xfrm>
        <a:graphic>
          <a:graphicData uri="http://schemas.openxmlformats.org/drawingml/2006/table">
            <a:tbl>
              <a:tblPr>
                <a:noFill/>
                <a:tableStyleId>{A46AD5B6-4328-402F-A77C-3EF6283F21B0}</a:tableStyleId>
              </a:tblPr>
              <a:tblGrid>
                <a:gridCol w="803575">
                  <a:extLst>
                    <a:ext uri="{9D8B030D-6E8A-4147-A177-3AD203B41FA5}">
                      <a16:colId xmlns:a16="http://schemas.microsoft.com/office/drawing/2014/main" val="20000"/>
                    </a:ext>
                  </a:extLst>
                </a:gridCol>
                <a:gridCol w="803575">
                  <a:extLst>
                    <a:ext uri="{9D8B030D-6E8A-4147-A177-3AD203B41FA5}">
                      <a16:colId xmlns:a16="http://schemas.microsoft.com/office/drawing/2014/main" val="20001"/>
                    </a:ext>
                  </a:extLst>
                </a:gridCol>
                <a:gridCol w="803575">
                  <a:extLst>
                    <a:ext uri="{9D8B030D-6E8A-4147-A177-3AD203B41FA5}">
                      <a16:colId xmlns:a16="http://schemas.microsoft.com/office/drawing/2014/main" val="20002"/>
                    </a:ext>
                  </a:extLst>
                </a:gridCol>
                <a:gridCol w="803575">
                  <a:extLst>
                    <a:ext uri="{9D8B030D-6E8A-4147-A177-3AD203B41FA5}">
                      <a16:colId xmlns:a16="http://schemas.microsoft.com/office/drawing/2014/main" val="20003"/>
                    </a:ext>
                  </a:extLst>
                </a:gridCol>
                <a:gridCol w="773975">
                  <a:extLst>
                    <a:ext uri="{9D8B030D-6E8A-4147-A177-3AD203B41FA5}">
                      <a16:colId xmlns:a16="http://schemas.microsoft.com/office/drawing/2014/main" val="20004"/>
                    </a:ext>
                  </a:extLst>
                </a:gridCol>
              </a:tblGrid>
              <a:tr h="396200">
                <a:tc>
                  <a:txBody>
                    <a:bodyPr/>
                    <a:lstStyle/>
                    <a:p>
                      <a:pPr marL="0" marR="0" lvl="0" indent="0" algn="ctr" rtl="0">
                        <a:lnSpc>
                          <a:spcPct val="100000"/>
                        </a:lnSpc>
                        <a:spcBef>
                          <a:spcPts val="0"/>
                        </a:spcBef>
                        <a:spcAft>
                          <a:spcPts val="0"/>
                        </a:spcAft>
                        <a:buClr>
                          <a:srgbClr val="000000"/>
                        </a:buClr>
                        <a:buFont typeface="Arial"/>
                        <a:buNone/>
                      </a:pPr>
                      <a:endParaRPr sz="1200" dirty="0">
                        <a:latin typeface="Times New Roman"/>
                        <a:ea typeface="Times New Roman"/>
                        <a:cs typeface="Times New Roman"/>
                        <a:sym typeface="Times New Roman"/>
                      </a:endParaRPr>
                    </a:p>
                  </a:txBody>
                  <a:tcPr marL="91425" marR="91425" marT="91425" marB="91425" anchor="ctr"/>
                </a:tc>
                <a:tc>
                  <a:txBody>
                    <a:bodyPr/>
                    <a:lstStyle/>
                    <a:p>
                      <a:pPr marL="0" lvl="0" indent="0" algn="l" rtl="0">
                        <a:spcBef>
                          <a:spcPts val="0"/>
                        </a:spcBef>
                        <a:spcAft>
                          <a:spcPts val="0"/>
                        </a:spcAft>
                        <a:buNone/>
                      </a:pPr>
                      <a:r>
                        <a:rPr lang="en-GB" dirty="0"/>
                        <a:t>Ch.1</a:t>
                      </a:r>
                      <a:endParaRPr dirty="0"/>
                    </a:p>
                  </a:txBody>
                  <a:tcPr marL="91425" marR="91425" marT="91425" marB="91425"/>
                </a:tc>
                <a:tc>
                  <a:txBody>
                    <a:bodyPr/>
                    <a:lstStyle/>
                    <a:p>
                      <a:pPr marL="0" lvl="0" indent="0" algn="l" rtl="0">
                        <a:spcBef>
                          <a:spcPts val="0"/>
                        </a:spcBef>
                        <a:spcAft>
                          <a:spcPts val="0"/>
                        </a:spcAft>
                        <a:buNone/>
                      </a:pPr>
                      <a:r>
                        <a:rPr lang="en-GB" dirty="0"/>
                        <a:t>Ch.2</a:t>
                      </a:r>
                      <a:endParaRPr dirty="0"/>
                    </a:p>
                  </a:txBody>
                  <a:tcPr marL="91425" marR="91425" marT="91425" marB="91425"/>
                </a:tc>
                <a:tc>
                  <a:txBody>
                    <a:bodyPr/>
                    <a:lstStyle/>
                    <a:p>
                      <a:pPr marL="0" lvl="0" indent="0" algn="l" rtl="0">
                        <a:spcBef>
                          <a:spcPts val="0"/>
                        </a:spcBef>
                        <a:spcAft>
                          <a:spcPts val="0"/>
                        </a:spcAft>
                        <a:buNone/>
                      </a:pPr>
                      <a:r>
                        <a:rPr lang="en-GB" dirty="0"/>
                        <a:t>Ch.3</a:t>
                      </a:r>
                      <a:endParaRPr dirty="0"/>
                    </a:p>
                  </a:txBody>
                  <a:tcPr marL="91425" marR="91425" marT="91425" marB="91425"/>
                </a:tc>
                <a:tc>
                  <a:txBody>
                    <a:bodyPr/>
                    <a:lstStyle/>
                    <a:p>
                      <a:pPr marL="0" lvl="0" indent="0" algn="l" rtl="0">
                        <a:spcBef>
                          <a:spcPts val="0"/>
                        </a:spcBef>
                        <a:spcAft>
                          <a:spcPts val="0"/>
                        </a:spcAft>
                        <a:buNone/>
                      </a:pPr>
                      <a:r>
                        <a:rPr lang="en-GB" dirty="0"/>
                        <a:t>Ch.4</a:t>
                      </a:r>
                      <a:endParaRPr dirty="0"/>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GB"/>
                        <a:t>Q1</a:t>
                      </a:r>
                      <a:endParaRPr/>
                    </a:p>
                  </a:txBody>
                  <a:tcPr marL="91425" marR="91425" marT="91425" marB="91425"/>
                </a:tc>
                <a:tc>
                  <a:txBody>
                    <a:bodyPr/>
                    <a:lstStyle/>
                    <a:p>
                      <a:pPr marL="0" lvl="0" indent="0" algn="l" rtl="0">
                        <a:spcBef>
                          <a:spcPts val="0"/>
                        </a:spcBef>
                        <a:spcAft>
                          <a:spcPts val="0"/>
                        </a:spcAft>
                        <a:buNone/>
                      </a:pPr>
                      <a:r>
                        <a:rPr lang="en-GB"/>
                        <a:t>S1</a:t>
                      </a:r>
                      <a:endParaRPr/>
                    </a:p>
                  </a:txBody>
                  <a:tcPr marL="91425" marR="91425" marT="91425" marB="91425"/>
                </a:tc>
                <a:tc>
                  <a:txBody>
                    <a:bodyPr/>
                    <a:lstStyle/>
                    <a:p>
                      <a:pPr marL="0" lvl="0" indent="0" algn="l" rtl="0">
                        <a:spcBef>
                          <a:spcPts val="0"/>
                        </a:spcBef>
                        <a:spcAft>
                          <a:spcPts val="0"/>
                        </a:spcAft>
                        <a:buNone/>
                      </a:pPr>
                      <a:r>
                        <a:rPr lang="en-GB"/>
                        <a:t>S2</a:t>
                      </a:r>
                      <a:endParaRPr/>
                    </a:p>
                  </a:txBody>
                  <a:tcPr marL="91425" marR="91425" marT="91425" marB="91425"/>
                </a:tc>
                <a:tc>
                  <a:txBody>
                    <a:bodyPr/>
                    <a:lstStyle/>
                    <a:p>
                      <a:pPr marL="0" lvl="0" indent="0" algn="l" rtl="0">
                        <a:spcBef>
                          <a:spcPts val="0"/>
                        </a:spcBef>
                        <a:spcAft>
                          <a:spcPts val="0"/>
                        </a:spcAft>
                        <a:buNone/>
                      </a:pPr>
                      <a:r>
                        <a:rPr lang="en-GB"/>
                        <a:t>S3</a:t>
                      </a:r>
                      <a:endParaRPr/>
                    </a:p>
                  </a:txBody>
                  <a:tcPr marL="91425" marR="91425" marT="91425" marB="91425"/>
                </a:tc>
                <a:tc>
                  <a:txBody>
                    <a:bodyPr/>
                    <a:lstStyle/>
                    <a:p>
                      <a:pPr marL="0" lvl="0" indent="0" algn="l" rtl="0">
                        <a:spcBef>
                          <a:spcPts val="0"/>
                        </a:spcBef>
                        <a:spcAft>
                          <a:spcPts val="0"/>
                        </a:spcAft>
                        <a:buNone/>
                      </a:pPr>
                      <a:r>
                        <a:rPr lang="en-GB"/>
                        <a:t>S4</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GB"/>
                        <a:t>Q2</a:t>
                      </a:r>
                      <a:endParaRPr/>
                    </a:p>
                  </a:txBody>
                  <a:tcPr marL="91425" marR="91425" marT="91425" marB="91425"/>
                </a:tc>
                <a:tc>
                  <a:txBody>
                    <a:bodyPr/>
                    <a:lstStyle/>
                    <a:p>
                      <a:pPr marL="0" lvl="0" indent="0" algn="l" rtl="0">
                        <a:spcBef>
                          <a:spcPts val="0"/>
                        </a:spcBef>
                        <a:spcAft>
                          <a:spcPts val="0"/>
                        </a:spcAft>
                        <a:buNone/>
                      </a:pPr>
                      <a:r>
                        <a:rPr lang="en-GB"/>
                        <a:t>S1</a:t>
                      </a:r>
                      <a:endParaRPr/>
                    </a:p>
                  </a:txBody>
                  <a:tcPr marL="91425" marR="91425" marT="91425" marB="91425"/>
                </a:tc>
                <a:tc>
                  <a:txBody>
                    <a:bodyPr/>
                    <a:lstStyle/>
                    <a:p>
                      <a:pPr marL="0" lvl="0" indent="0" algn="l" rtl="0">
                        <a:spcBef>
                          <a:spcPts val="0"/>
                        </a:spcBef>
                        <a:spcAft>
                          <a:spcPts val="0"/>
                        </a:spcAft>
                        <a:buNone/>
                      </a:pPr>
                      <a:r>
                        <a:rPr lang="en-GB"/>
                        <a:t>S4</a:t>
                      </a:r>
                      <a:endParaRPr/>
                    </a:p>
                  </a:txBody>
                  <a:tcPr marL="91425" marR="91425" marT="91425" marB="91425"/>
                </a:tc>
                <a:tc>
                  <a:txBody>
                    <a:bodyPr/>
                    <a:lstStyle/>
                    <a:p>
                      <a:pPr marL="0" lvl="0" indent="0" algn="l" rtl="0">
                        <a:spcBef>
                          <a:spcPts val="0"/>
                        </a:spcBef>
                        <a:spcAft>
                          <a:spcPts val="0"/>
                        </a:spcAft>
                        <a:buNone/>
                      </a:pPr>
                      <a:r>
                        <a:rPr lang="en-GB"/>
                        <a:t>S3</a:t>
                      </a:r>
                      <a:endParaRPr/>
                    </a:p>
                  </a:txBody>
                  <a:tcPr marL="91425" marR="91425" marT="91425" marB="91425"/>
                </a:tc>
                <a:tc>
                  <a:txBody>
                    <a:bodyPr/>
                    <a:lstStyle/>
                    <a:p>
                      <a:pPr marL="0" lvl="0" indent="0" algn="l" rtl="0">
                        <a:spcBef>
                          <a:spcPts val="0"/>
                        </a:spcBef>
                        <a:spcAft>
                          <a:spcPts val="0"/>
                        </a:spcAft>
                        <a:buNone/>
                      </a:pPr>
                      <a:r>
                        <a:rPr lang="en-GB"/>
                        <a:t>S2</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GB"/>
                        <a:t>Q3</a:t>
                      </a:r>
                      <a:endParaRPr/>
                    </a:p>
                  </a:txBody>
                  <a:tcPr marL="91425" marR="91425" marT="91425" marB="91425"/>
                </a:tc>
                <a:tc>
                  <a:txBody>
                    <a:bodyPr/>
                    <a:lstStyle/>
                    <a:p>
                      <a:pPr marL="0" lvl="0" indent="0" algn="l" rtl="0">
                        <a:spcBef>
                          <a:spcPts val="0"/>
                        </a:spcBef>
                        <a:spcAft>
                          <a:spcPts val="0"/>
                        </a:spcAft>
                        <a:buNone/>
                      </a:pPr>
                      <a:r>
                        <a:rPr lang="en-GB"/>
                        <a:t>S3</a:t>
                      </a:r>
                      <a:endParaRPr/>
                    </a:p>
                  </a:txBody>
                  <a:tcPr marL="91425" marR="91425" marT="91425" marB="91425"/>
                </a:tc>
                <a:tc>
                  <a:txBody>
                    <a:bodyPr/>
                    <a:lstStyle/>
                    <a:p>
                      <a:pPr marL="0" lvl="0" indent="0" algn="l" rtl="0">
                        <a:spcBef>
                          <a:spcPts val="0"/>
                        </a:spcBef>
                        <a:spcAft>
                          <a:spcPts val="0"/>
                        </a:spcAft>
                        <a:buNone/>
                      </a:pPr>
                      <a:r>
                        <a:rPr lang="en-GB"/>
                        <a:t>S4</a:t>
                      </a:r>
                      <a:endParaRPr/>
                    </a:p>
                  </a:txBody>
                  <a:tcPr marL="91425" marR="91425" marT="91425" marB="91425"/>
                </a:tc>
                <a:tc>
                  <a:txBody>
                    <a:bodyPr/>
                    <a:lstStyle/>
                    <a:p>
                      <a:pPr marL="0" lvl="0" indent="0" algn="l" rtl="0">
                        <a:spcBef>
                          <a:spcPts val="0"/>
                        </a:spcBef>
                        <a:spcAft>
                          <a:spcPts val="0"/>
                        </a:spcAft>
                        <a:buNone/>
                      </a:pPr>
                      <a:r>
                        <a:rPr lang="en-GB"/>
                        <a:t>S1</a:t>
                      </a:r>
                      <a:endParaRPr/>
                    </a:p>
                  </a:txBody>
                  <a:tcPr marL="91425" marR="91425" marT="91425" marB="91425"/>
                </a:tc>
                <a:tc>
                  <a:txBody>
                    <a:bodyPr/>
                    <a:lstStyle/>
                    <a:p>
                      <a:pPr marL="0" lvl="0" indent="0" algn="l" rtl="0">
                        <a:spcBef>
                          <a:spcPts val="0"/>
                        </a:spcBef>
                        <a:spcAft>
                          <a:spcPts val="0"/>
                        </a:spcAft>
                        <a:buNone/>
                      </a:pPr>
                      <a:r>
                        <a:rPr lang="en-GB"/>
                        <a:t>S2</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GB"/>
                        <a:t>Q4</a:t>
                      </a:r>
                      <a:endParaRPr/>
                    </a:p>
                  </a:txBody>
                  <a:tcPr marL="91425" marR="91425" marT="91425" marB="91425"/>
                </a:tc>
                <a:tc>
                  <a:txBody>
                    <a:bodyPr/>
                    <a:lstStyle/>
                    <a:p>
                      <a:pPr marL="0" lvl="0" indent="0" algn="l" rtl="0">
                        <a:spcBef>
                          <a:spcPts val="0"/>
                        </a:spcBef>
                        <a:spcAft>
                          <a:spcPts val="0"/>
                        </a:spcAft>
                        <a:buNone/>
                      </a:pPr>
                      <a:r>
                        <a:rPr lang="en-GB"/>
                        <a:t>S3</a:t>
                      </a:r>
                      <a:endParaRPr/>
                    </a:p>
                  </a:txBody>
                  <a:tcPr marL="91425" marR="91425" marT="91425" marB="91425"/>
                </a:tc>
                <a:tc>
                  <a:txBody>
                    <a:bodyPr/>
                    <a:lstStyle/>
                    <a:p>
                      <a:pPr marL="0" lvl="0" indent="0" algn="l" rtl="0">
                        <a:spcBef>
                          <a:spcPts val="0"/>
                        </a:spcBef>
                        <a:spcAft>
                          <a:spcPts val="0"/>
                        </a:spcAft>
                        <a:buNone/>
                      </a:pPr>
                      <a:r>
                        <a:rPr lang="en-GB"/>
                        <a:t>S2</a:t>
                      </a:r>
                      <a:endParaRPr/>
                    </a:p>
                  </a:txBody>
                  <a:tcPr marL="91425" marR="91425" marT="91425" marB="91425"/>
                </a:tc>
                <a:tc>
                  <a:txBody>
                    <a:bodyPr/>
                    <a:lstStyle/>
                    <a:p>
                      <a:pPr marL="0" lvl="0" indent="0" algn="l" rtl="0">
                        <a:spcBef>
                          <a:spcPts val="0"/>
                        </a:spcBef>
                        <a:spcAft>
                          <a:spcPts val="0"/>
                        </a:spcAft>
                        <a:buNone/>
                      </a:pPr>
                      <a:r>
                        <a:rPr lang="en-GB"/>
                        <a:t>S1</a:t>
                      </a:r>
                      <a:endParaRPr/>
                    </a:p>
                  </a:txBody>
                  <a:tcPr marL="91425" marR="91425" marT="91425" marB="91425"/>
                </a:tc>
                <a:tc>
                  <a:txBody>
                    <a:bodyPr/>
                    <a:lstStyle/>
                    <a:p>
                      <a:pPr marL="0" lvl="0" indent="0" algn="l" rtl="0">
                        <a:spcBef>
                          <a:spcPts val="0"/>
                        </a:spcBef>
                        <a:spcAft>
                          <a:spcPts val="0"/>
                        </a:spcAft>
                        <a:buNone/>
                      </a:pPr>
                      <a:r>
                        <a:rPr lang="en-GB" dirty="0"/>
                        <a:t>S4</a:t>
                      </a:r>
                      <a:endParaRPr dirty="0"/>
                    </a:p>
                  </a:txBody>
                  <a:tcPr marL="91425" marR="91425" marT="91425" marB="91425"/>
                </a:tc>
                <a:extLst>
                  <a:ext uri="{0D108BD9-81ED-4DB2-BD59-A6C34878D82A}">
                    <a16:rowId xmlns:a16="http://schemas.microsoft.com/office/drawing/2014/main" val="10004"/>
                  </a:ext>
                </a:extLst>
              </a:tr>
            </a:tbl>
          </a:graphicData>
        </a:graphic>
      </p:graphicFrame>
      <p:sp>
        <p:nvSpPr>
          <p:cNvPr id="249" name="Google Shape;249;p41"/>
          <p:cNvSpPr txBox="1"/>
          <p:nvPr/>
        </p:nvSpPr>
        <p:spPr>
          <a:xfrm>
            <a:off x="4170300" y="1768775"/>
            <a:ext cx="4758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solidFill>
                  <a:schemeClr val="dk2"/>
                </a:solidFill>
              </a:rPr>
              <a:t>Sensor signal arrangement for data augmentation </a:t>
            </a:r>
            <a:endParaRPr sz="1500" b="1">
              <a:solidFill>
                <a:schemeClr val="dk2"/>
              </a:solidFill>
            </a:endParaRPr>
          </a:p>
        </p:txBody>
      </p:sp>
      <p:sp>
        <p:nvSpPr>
          <p:cNvPr id="250" name="Google Shape;250;p41"/>
          <p:cNvSpPr txBox="1"/>
          <p:nvPr/>
        </p:nvSpPr>
        <p:spPr>
          <a:xfrm>
            <a:off x="1723075" y="1576350"/>
            <a:ext cx="44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t>S1</a:t>
            </a:r>
            <a:endParaRPr sz="1100"/>
          </a:p>
        </p:txBody>
      </p:sp>
      <p:sp>
        <p:nvSpPr>
          <p:cNvPr id="251" name="Google Shape;251;p41"/>
          <p:cNvSpPr txBox="1"/>
          <p:nvPr/>
        </p:nvSpPr>
        <p:spPr>
          <a:xfrm>
            <a:off x="1150200" y="2091400"/>
            <a:ext cx="44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t>S2</a:t>
            </a:r>
            <a:endParaRPr sz="1100"/>
          </a:p>
        </p:txBody>
      </p:sp>
      <p:sp>
        <p:nvSpPr>
          <p:cNvPr id="252" name="Google Shape;252;p41"/>
          <p:cNvSpPr txBox="1"/>
          <p:nvPr/>
        </p:nvSpPr>
        <p:spPr>
          <a:xfrm>
            <a:off x="1723075" y="3024775"/>
            <a:ext cx="44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t>S3</a:t>
            </a:r>
            <a:endParaRPr sz="1100"/>
          </a:p>
        </p:txBody>
      </p:sp>
      <p:sp>
        <p:nvSpPr>
          <p:cNvPr id="253" name="Google Shape;253;p41"/>
          <p:cNvSpPr txBox="1"/>
          <p:nvPr/>
        </p:nvSpPr>
        <p:spPr>
          <a:xfrm>
            <a:off x="2467525" y="2091400"/>
            <a:ext cx="449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t>S4</a:t>
            </a:r>
            <a:endParaRPr sz="1100"/>
          </a:p>
        </p:txBody>
      </p:sp>
      <p:sp>
        <p:nvSpPr>
          <p:cNvPr id="254" name="Google Shape;254;p41"/>
          <p:cNvSpPr txBox="1">
            <a:spLocks noGrp="1"/>
          </p:cNvSpPr>
          <p:nvPr>
            <p:ph type="body" idx="1"/>
          </p:nvPr>
        </p:nvSpPr>
        <p:spPr>
          <a:xfrm>
            <a:off x="4283425" y="874614"/>
            <a:ext cx="3690900" cy="754591"/>
          </a:xfrm>
          <a:prstGeom prst="rect">
            <a:avLst/>
          </a:prstGeom>
        </p:spPr>
        <p:txBody>
          <a:bodyPr spcFirstLastPara="1" wrap="square" lIns="0" tIns="0" rIns="0" bIns="0" anchor="t" anchorCtr="0">
            <a:noAutofit/>
          </a:bodyPr>
          <a:lstStyle/>
          <a:p>
            <a:pPr marL="114300" lvl="0" indent="0" algn="l" rtl="0">
              <a:spcBef>
                <a:spcPts val="0"/>
              </a:spcBef>
              <a:spcAft>
                <a:spcPts val="0"/>
              </a:spcAft>
              <a:buSzPts val="1800"/>
              <a:buNone/>
            </a:pPr>
            <a:r>
              <a:rPr lang="en-GB" sz="1400" dirty="0"/>
              <a:t>Generated data for collisions taking place in quadrants 2, 3 and 4 by rearranging the input sensor and channels </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body" idx="1"/>
          </p:nvPr>
        </p:nvSpPr>
        <p:spPr>
          <a:xfrm>
            <a:off x="1352789" y="843510"/>
            <a:ext cx="7027886" cy="3456300"/>
          </a:xfrm>
          <a:prstGeom prst="rect">
            <a:avLst/>
          </a:prstGeom>
          <a:noFill/>
          <a:ln>
            <a:noFill/>
          </a:ln>
        </p:spPr>
        <p:txBody>
          <a:bodyPr spcFirstLastPara="1" wrap="square" lIns="0" tIns="0" rIns="0" bIns="0" anchor="ctr" anchorCtr="0">
            <a:noAutofit/>
          </a:bodyPr>
          <a:lstStyle/>
          <a:p>
            <a:pPr marL="215900" lvl="0" indent="-215900" algn="l" rtl="0">
              <a:lnSpc>
                <a:spcPct val="150000"/>
              </a:lnSpc>
              <a:spcBef>
                <a:spcPts val="0"/>
              </a:spcBef>
              <a:spcAft>
                <a:spcPts val="0"/>
              </a:spcAft>
              <a:buSzPts val="1800"/>
              <a:buAutoNum type="arabicPeriod"/>
            </a:pPr>
            <a:r>
              <a:rPr lang="en-GB" dirty="0"/>
              <a:t>Load </a:t>
            </a:r>
            <a:r>
              <a:rPr lang="en-GB" dirty="0" err="1"/>
              <a:t>preprocessed</a:t>
            </a:r>
            <a:r>
              <a:rPr lang="en-GB" dirty="0"/>
              <a:t> data “.pickle”</a:t>
            </a:r>
            <a:endParaRPr dirty="0"/>
          </a:p>
          <a:p>
            <a:pPr marL="215900" lvl="0" indent="-215900" algn="l" rtl="0">
              <a:lnSpc>
                <a:spcPct val="150000"/>
              </a:lnSpc>
              <a:spcBef>
                <a:spcPts val="0"/>
              </a:spcBef>
              <a:spcAft>
                <a:spcPts val="0"/>
              </a:spcAft>
              <a:buSzPts val="1800"/>
              <a:buAutoNum type="arabicPeriod"/>
            </a:pPr>
            <a:r>
              <a:rPr lang="en-GB" dirty="0"/>
              <a:t>Split numerical data into training, validation, test set (8:1:1)</a:t>
            </a:r>
            <a:endParaRPr dirty="0"/>
          </a:p>
          <a:p>
            <a:pPr marL="215900" lvl="0" indent="-215900" algn="l" rtl="0">
              <a:lnSpc>
                <a:spcPct val="150000"/>
              </a:lnSpc>
              <a:spcBef>
                <a:spcPts val="0"/>
              </a:spcBef>
              <a:spcAft>
                <a:spcPts val="0"/>
              </a:spcAft>
              <a:buSzPts val="1800"/>
              <a:buAutoNum type="arabicPeriod"/>
            </a:pPr>
            <a:r>
              <a:rPr lang="en-GB" dirty="0"/>
              <a:t>Normalize input and/or target</a:t>
            </a:r>
            <a:r>
              <a:rPr lang="en-GB" u="sng" dirty="0"/>
              <a:t> </a:t>
            </a:r>
            <a:endParaRPr u="sng" dirty="0"/>
          </a:p>
          <a:p>
            <a:pPr marL="215900" lvl="0" indent="-215900" algn="l" rtl="0">
              <a:lnSpc>
                <a:spcPct val="150000"/>
              </a:lnSpc>
              <a:spcBef>
                <a:spcPts val="0"/>
              </a:spcBef>
              <a:spcAft>
                <a:spcPts val="0"/>
              </a:spcAft>
              <a:buSzPts val="1800"/>
              <a:buAutoNum type="arabicPeriod"/>
            </a:pPr>
            <a:r>
              <a:rPr lang="en-GB" dirty="0"/>
              <a:t>Determine and implement calculation of error metrics</a:t>
            </a:r>
            <a:endParaRPr dirty="0"/>
          </a:p>
          <a:p>
            <a:pPr marL="215900" lvl="0" indent="-215900" algn="l" rtl="0">
              <a:lnSpc>
                <a:spcPct val="150000"/>
              </a:lnSpc>
              <a:spcBef>
                <a:spcPts val="0"/>
              </a:spcBef>
              <a:spcAft>
                <a:spcPts val="0"/>
              </a:spcAft>
              <a:buSzPts val="1800"/>
              <a:buAutoNum type="arabicPeriod"/>
            </a:pPr>
            <a:r>
              <a:rPr lang="en-GB" dirty="0"/>
              <a:t>Implement baseline NN architecture (FCN/CNN/RNN(LSTM/GRU))</a:t>
            </a:r>
            <a:endParaRPr dirty="0"/>
          </a:p>
          <a:p>
            <a:pPr marL="431800" lvl="1" indent="-215900" algn="l" rtl="0">
              <a:lnSpc>
                <a:spcPct val="150000"/>
              </a:lnSpc>
              <a:spcBef>
                <a:spcPts val="0"/>
              </a:spcBef>
              <a:spcAft>
                <a:spcPts val="0"/>
              </a:spcAft>
              <a:buSzPts val="1440"/>
              <a:buAutoNum type="alphaLcPeriod"/>
            </a:pPr>
            <a:r>
              <a:rPr lang="en-GB" dirty="0"/>
              <a:t>Tune the architecture</a:t>
            </a:r>
            <a:endParaRPr dirty="0"/>
          </a:p>
          <a:p>
            <a:pPr marL="431800" lvl="1" indent="-215900" algn="l" rtl="0">
              <a:lnSpc>
                <a:spcPct val="150000"/>
              </a:lnSpc>
              <a:spcBef>
                <a:spcPts val="0"/>
              </a:spcBef>
              <a:spcAft>
                <a:spcPts val="0"/>
              </a:spcAft>
              <a:buSzPts val="1440"/>
              <a:buAutoNum type="alphaLcPeriod"/>
            </a:pPr>
            <a:r>
              <a:rPr lang="en-GB" dirty="0"/>
              <a:t>Tune hyperparameters</a:t>
            </a:r>
            <a:endParaRPr dirty="0"/>
          </a:p>
          <a:p>
            <a:pPr marL="215900" lvl="0" indent="-215900" algn="l" rtl="0">
              <a:lnSpc>
                <a:spcPct val="150000"/>
              </a:lnSpc>
              <a:spcBef>
                <a:spcPts val="0"/>
              </a:spcBef>
              <a:spcAft>
                <a:spcPts val="0"/>
              </a:spcAft>
              <a:buSzPts val="1800"/>
              <a:buAutoNum type="arabicPeriod"/>
            </a:pPr>
            <a:r>
              <a:rPr lang="en-GB" dirty="0"/>
              <a:t>Repeat above steps with augmented numerical data</a:t>
            </a:r>
            <a:endParaRPr dirty="0"/>
          </a:p>
        </p:txBody>
      </p:sp>
      <p:sp>
        <p:nvSpPr>
          <p:cNvPr id="260" name="Google Shape;260;p42"/>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SzPts val="1100"/>
              <a:buNone/>
            </a:pPr>
            <a:r>
              <a:rPr lang="en-GB"/>
              <a:t>Neural Network - Summary</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animEffect transition="in" filter="dissolve">
                                      <p:cBhvr>
                                        <p:cTn id="7" dur="500"/>
                                        <p:tgtEl>
                                          <p:spTgt spid="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9">
                                            <p:txEl>
                                              <p:pRg st="1" end="1"/>
                                            </p:txEl>
                                          </p:spTgt>
                                        </p:tgtEl>
                                        <p:attrNameLst>
                                          <p:attrName>style.visibility</p:attrName>
                                        </p:attrNameLst>
                                      </p:cBhvr>
                                      <p:to>
                                        <p:strVal val="visible"/>
                                      </p:to>
                                    </p:set>
                                    <p:animEffect transition="in" filter="dissolve">
                                      <p:cBhvr>
                                        <p:cTn id="12" dur="500"/>
                                        <p:tgtEl>
                                          <p:spTgt spid="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9">
                                            <p:txEl>
                                              <p:pRg st="2" end="2"/>
                                            </p:txEl>
                                          </p:spTgt>
                                        </p:tgtEl>
                                        <p:attrNameLst>
                                          <p:attrName>style.visibility</p:attrName>
                                        </p:attrNameLst>
                                      </p:cBhvr>
                                      <p:to>
                                        <p:strVal val="visible"/>
                                      </p:to>
                                    </p:set>
                                    <p:animEffect transition="in" filter="dissolve">
                                      <p:cBhvr>
                                        <p:cTn id="17" dur="500"/>
                                        <p:tgtEl>
                                          <p:spTgt spid="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9">
                                            <p:txEl>
                                              <p:pRg st="3" end="3"/>
                                            </p:txEl>
                                          </p:spTgt>
                                        </p:tgtEl>
                                        <p:attrNameLst>
                                          <p:attrName>style.visibility</p:attrName>
                                        </p:attrNameLst>
                                      </p:cBhvr>
                                      <p:to>
                                        <p:strVal val="visible"/>
                                      </p:to>
                                    </p:set>
                                    <p:animEffect transition="in" filter="dissolve">
                                      <p:cBhvr>
                                        <p:cTn id="22" dur="500"/>
                                        <p:tgtEl>
                                          <p:spTgt spid="2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59">
                                            <p:txEl>
                                              <p:pRg st="4" end="4"/>
                                            </p:txEl>
                                          </p:spTgt>
                                        </p:tgtEl>
                                        <p:attrNameLst>
                                          <p:attrName>style.visibility</p:attrName>
                                        </p:attrNameLst>
                                      </p:cBhvr>
                                      <p:to>
                                        <p:strVal val="visible"/>
                                      </p:to>
                                    </p:set>
                                    <p:animEffect transition="in" filter="dissolve">
                                      <p:cBhvr>
                                        <p:cTn id="27" dur="500"/>
                                        <p:tgtEl>
                                          <p:spTgt spid="259">
                                            <p:txEl>
                                              <p:pRg st="4" end="4"/>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59">
                                            <p:txEl>
                                              <p:pRg st="5" end="5"/>
                                            </p:txEl>
                                          </p:spTgt>
                                        </p:tgtEl>
                                        <p:attrNameLst>
                                          <p:attrName>style.visibility</p:attrName>
                                        </p:attrNameLst>
                                      </p:cBhvr>
                                      <p:to>
                                        <p:strVal val="visible"/>
                                      </p:to>
                                    </p:set>
                                    <p:animEffect transition="in" filter="dissolve">
                                      <p:cBhvr>
                                        <p:cTn id="30" dur="500"/>
                                        <p:tgtEl>
                                          <p:spTgt spid="259">
                                            <p:txEl>
                                              <p:pRg st="5" end="5"/>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259">
                                            <p:txEl>
                                              <p:pRg st="6" end="6"/>
                                            </p:txEl>
                                          </p:spTgt>
                                        </p:tgtEl>
                                        <p:attrNameLst>
                                          <p:attrName>style.visibility</p:attrName>
                                        </p:attrNameLst>
                                      </p:cBhvr>
                                      <p:to>
                                        <p:strVal val="visible"/>
                                      </p:to>
                                    </p:set>
                                    <p:animEffect transition="in" filter="dissolve">
                                      <p:cBhvr>
                                        <p:cTn id="33" dur="500"/>
                                        <p:tgtEl>
                                          <p:spTgt spid="259">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59">
                                            <p:txEl>
                                              <p:pRg st="7" end="7"/>
                                            </p:txEl>
                                          </p:spTgt>
                                        </p:tgtEl>
                                        <p:attrNameLst>
                                          <p:attrName>style.visibility</p:attrName>
                                        </p:attrNameLst>
                                      </p:cBhvr>
                                      <p:to>
                                        <p:strVal val="visible"/>
                                      </p:to>
                                    </p:set>
                                    <p:animEffect transition="in" filter="dissolve">
                                      <p:cBhvr>
                                        <p:cTn id="38" dur="500"/>
                                        <p:tgtEl>
                                          <p:spTgt spid="2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4"/>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GB"/>
              <a:t>Neural Network: FCN Architecture</a:t>
            </a:r>
            <a:endParaRPr/>
          </a:p>
        </p:txBody>
      </p:sp>
      <p:pic>
        <p:nvPicPr>
          <p:cNvPr id="272" name="Google Shape;272;p44"/>
          <p:cNvPicPr preferRelativeResize="0"/>
          <p:nvPr/>
        </p:nvPicPr>
        <p:blipFill rotWithShape="1">
          <a:blip r:embed="rId3">
            <a:alphaModFix/>
          </a:blip>
          <a:srcRect/>
          <a:stretch/>
        </p:blipFill>
        <p:spPr>
          <a:xfrm>
            <a:off x="158404" y="1385631"/>
            <a:ext cx="3909525" cy="2309820"/>
          </a:xfrm>
          <a:prstGeom prst="rect">
            <a:avLst/>
          </a:prstGeom>
          <a:noFill/>
          <a:ln>
            <a:noFill/>
          </a:ln>
        </p:spPr>
      </p:pic>
      <p:graphicFrame>
        <p:nvGraphicFramePr>
          <p:cNvPr id="273" name="Google Shape;273;p44"/>
          <p:cNvGraphicFramePr/>
          <p:nvPr>
            <p:extLst>
              <p:ext uri="{D42A27DB-BD31-4B8C-83A1-F6EECF244321}">
                <p14:modId xmlns:p14="http://schemas.microsoft.com/office/powerpoint/2010/main" val="1550881520"/>
              </p:ext>
            </p:extLst>
          </p:nvPr>
        </p:nvGraphicFramePr>
        <p:xfrm>
          <a:off x="4548756" y="1371225"/>
          <a:ext cx="4199825" cy="2309825"/>
        </p:xfrm>
        <a:graphic>
          <a:graphicData uri="http://schemas.openxmlformats.org/drawingml/2006/table">
            <a:tbl>
              <a:tblPr>
                <a:noFill/>
                <a:tableStyleId>{EB6E1921-3FED-48BA-9EBE-9FA52C2A2907}</a:tableStyleId>
              </a:tblPr>
              <a:tblGrid>
                <a:gridCol w="1319425">
                  <a:extLst>
                    <a:ext uri="{9D8B030D-6E8A-4147-A177-3AD203B41FA5}">
                      <a16:colId xmlns:a16="http://schemas.microsoft.com/office/drawing/2014/main" val="20000"/>
                    </a:ext>
                  </a:extLst>
                </a:gridCol>
                <a:gridCol w="2880400">
                  <a:extLst>
                    <a:ext uri="{9D8B030D-6E8A-4147-A177-3AD203B41FA5}">
                      <a16:colId xmlns:a16="http://schemas.microsoft.com/office/drawing/2014/main" val="20001"/>
                    </a:ext>
                  </a:extLst>
                </a:gridCol>
              </a:tblGrid>
              <a:tr h="51082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Layers</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Parameters</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497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Input</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dirty="0">
                          <a:latin typeface="Times New Roman"/>
                          <a:ea typeface="Times New Roman"/>
                          <a:cs typeface="Times New Roman"/>
                          <a:sym typeface="Times New Roman"/>
                        </a:rPr>
                        <a:t>Input shape = (100,4)</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497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FC layer</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128 units, ReLU activation, L2 regularizer</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497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FC layer</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200"/>
                        <a:buFont typeface="Times New Roman"/>
                        <a:buNone/>
                      </a:pPr>
                      <a:r>
                        <a:rPr lang="en-GB" sz="1200" u="none" strike="noStrike" cap="none" dirty="0">
                          <a:latin typeface="Times New Roman"/>
                          <a:ea typeface="Times New Roman"/>
                          <a:cs typeface="Times New Roman"/>
                          <a:sym typeface="Times New Roman"/>
                        </a:rPr>
                        <a:t>64 units, </a:t>
                      </a:r>
                      <a:r>
                        <a:rPr lang="en-GB" sz="1200" u="none" strike="noStrike" cap="none" dirty="0" err="1">
                          <a:latin typeface="Times New Roman"/>
                          <a:ea typeface="Times New Roman"/>
                          <a:cs typeface="Times New Roman"/>
                          <a:sym typeface="Times New Roman"/>
                        </a:rPr>
                        <a:t>ReLU</a:t>
                      </a:r>
                      <a:r>
                        <a:rPr lang="en-GB" sz="1200" u="none" strike="noStrike" cap="none" dirty="0">
                          <a:latin typeface="Times New Roman"/>
                          <a:ea typeface="Times New Roman"/>
                          <a:cs typeface="Times New Roman"/>
                          <a:sym typeface="Times New Roman"/>
                        </a:rPr>
                        <a:t> activation, L2 </a:t>
                      </a:r>
                      <a:r>
                        <a:rPr lang="en-GB" sz="1200" u="none" strike="noStrike" cap="none" dirty="0" err="1">
                          <a:latin typeface="Times New Roman"/>
                          <a:ea typeface="Times New Roman"/>
                          <a:cs typeface="Times New Roman"/>
                          <a:sym typeface="Times New Roman"/>
                        </a:rPr>
                        <a:t>regularizer</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49750">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Output</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dirty="0">
                          <a:latin typeface="Times New Roman"/>
                          <a:ea typeface="Times New Roman"/>
                          <a:cs typeface="Times New Roman"/>
                          <a:sym typeface="Times New Roman"/>
                        </a:rPr>
                        <a:t>2 units, tanh activation, MSE loss</a:t>
                      </a:r>
                      <a:endParaRPr sz="1200" u="none" strike="noStrike" cap="none" dirty="0">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74" name="Google Shape;274;p44"/>
          <p:cNvSpPr txBox="1"/>
          <p:nvPr/>
        </p:nvSpPr>
        <p:spPr>
          <a:xfrm>
            <a:off x="5004060" y="956791"/>
            <a:ext cx="583281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1" i="0" u="none" strike="noStrike" cap="none">
                <a:solidFill>
                  <a:schemeClr val="dk1"/>
                </a:solidFill>
                <a:latin typeface="Times New Roman"/>
                <a:ea typeface="Times New Roman"/>
                <a:cs typeface="Times New Roman"/>
                <a:sym typeface="Times New Roman"/>
              </a:rPr>
              <a:t>Tab1. FCN architecture and parameters</a:t>
            </a:r>
            <a:endParaRPr sz="1400">
              <a:solidFill>
                <a:schemeClr val="dk1"/>
              </a:solidFill>
              <a:latin typeface="Arial"/>
              <a:ea typeface="Arial"/>
              <a:cs typeface="Arial"/>
              <a:sym typeface="Arial"/>
            </a:endParaRPr>
          </a:p>
        </p:txBody>
      </p:sp>
      <p:cxnSp>
        <p:nvCxnSpPr>
          <p:cNvPr id="3" name="Straight Connector 2">
            <a:extLst>
              <a:ext uri="{FF2B5EF4-FFF2-40B4-BE49-F238E27FC236}">
                <a16:creationId xmlns:a16="http://schemas.microsoft.com/office/drawing/2014/main" id="{6D905E05-B533-3748-8264-DCE03DD4C0D1}"/>
              </a:ext>
            </a:extLst>
          </p:cNvPr>
          <p:cNvCxnSpPr>
            <a:cxnSpLocks/>
          </p:cNvCxnSpPr>
          <p:nvPr/>
        </p:nvCxnSpPr>
        <p:spPr>
          <a:xfrm>
            <a:off x="6619462" y="2683565"/>
            <a:ext cx="9839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D2475D-22D3-A64B-A2E1-6F3EEDD794BA}"/>
              </a:ext>
            </a:extLst>
          </p:cNvPr>
          <p:cNvCxnSpPr>
            <a:cxnSpLocks/>
          </p:cNvCxnSpPr>
          <p:nvPr/>
        </p:nvCxnSpPr>
        <p:spPr>
          <a:xfrm>
            <a:off x="7714912" y="2683565"/>
            <a:ext cx="9839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3C7E140-F083-DD4B-B1E1-CC6325A943DA}"/>
              </a:ext>
            </a:extLst>
          </p:cNvPr>
          <p:cNvCxnSpPr>
            <a:cxnSpLocks/>
          </p:cNvCxnSpPr>
          <p:nvPr/>
        </p:nvCxnSpPr>
        <p:spPr>
          <a:xfrm>
            <a:off x="6619462" y="3147391"/>
            <a:ext cx="9839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D8A308-1059-0B46-8653-9474BDA92C1D}"/>
              </a:ext>
            </a:extLst>
          </p:cNvPr>
          <p:cNvCxnSpPr>
            <a:cxnSpLocks/>
          </p:cNvCxnSpPr>
          <p:nvPr/>
        </p:nvCxnSpPr>
        <p:spPr>
          <a:xfrm>
            <a:off x="7714912" y="3147391"/>
            <a:ext cx="983974"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AE2BBB2-0E29-9F41-80A6-5ADF21DF6D2D}"/>
              </a:ext>
            </a:extLst>
          </p:cNvPr>
          <p:cNvCxnSpPr>
            <a:cxnSpLocks/>
          </p:cNvCxnSpPr>
          <p:nvPr/>
        </p:nvCxnSpPr>
        <p:spPr>
          <a:xfrm>
            <a:off x="6768548" y="3578087"/>
            <a:ext cx="834888" cy="0"/>
          </a:xfrm>
          <a:prstGeom prst="line">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F9D3E3-A505-544D-9BB7-E721D63AAFE9}"/>
              </a:ext>
            </a:extLst>
          </p:cNvPr>
          <p:cNvCxnSpPr>
            <a:cxnSpLocks/>
          </p:cNvCxnSpPr>
          <p:nvPr/>
        </p:nvCxnSpPr>
        <p:spPr>
          <a:xfrm>
            <a:off x="7799884" y="3578087"/>
            <a:ext cx="618559" cy="0"/>
          </a:xfrm>
          <a:prstGeom prst="line">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5"/>
          <p:cNvSpPr txBox="1">
            <a:spLocks noGrp="1"/>
          </p:cNvSpPr>
          <p:nvPr>
            <p:ph type="title"/>
          </p:nvPr>
        </p:nvSpPr>
        <p:spPr>
          <a:xfrm>
            <a:off x="288000" y="134741"/>
            <a:ext cx="8568000" cy="407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GB"/>
              <a:t>Neural Network: CNN Architecture</a:t>
            </a:r>
            <a:endParaRPr/>
          </a:p>
        </p:txBody>
      </p:sp>
      <p:graphicFrame>
        <p:nvGraphicFramePr>
          <p:cNvPr id="280" name="Google Shape;280;p45"/>
          <p:cNvGraphicFramePr/>
          <p:nvPr/>
        </p:nvGraphicFramePr>
        <p:xfrm>
          <a:off x="3923910" y="909268"/>
          <a:ext cx="4716025" cy="3584025"/>
        </p:xfrm>
        <a:graphic>
          <a:graphicData uri="http://schemas.openxmlformats.org/drawingml/2006/table">
            <a:tbl>
              <a:tblPr>
                <a:noFill/>
                <a:tableStyleId>{EB6E1921-3FED-48BA-9EBE-9FA52C2A2907}</a:tableStyleId>
              </a:tblPr>
              <a:tblGrid>
                <a:gridCol w="1481600">
                  <a:extLst>
                    <a:ext uri="{9D8B030D-6E8A-4147-A177-3AD203B41FA5}">
                      <a16:colId xmlns:a16="http://schemas.microsoft.com/office/drawing/2014/main" val="20000"/>
                    </a:ext>
                  </a:extLst>
                </a:gridCol>
                <a:gridCol w="3234425">
                  <a:extLst>
                    <a:ext uri="{9D8B030D-6E8A-4147-A177-3AD203B41FA5}">
                      <a16:colId xmlns:a16="http://schemas.microsoft.com/office/drawing/2014/main" val="20001"/>
                    </a:ext>
                  </a:extLst>
                </a:gridCol>
              </a:tblGrid>
              <a:tr h="500350">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Layers</a:t>
                      </a:r>
                      <a:endParaRPr sz="1200" b="1" u="none" strike="noStrike" cap="none"/>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b="1" u="none" strike="noStrike" cap="none">
                          <a:latin typeface="Times New Roman"/>
                          <a:ea typeface="Times New Roman"/>
                          <a:cs typeface="Times New Roman"/>
                          <a:sym typeface="Times New Roman"/>
                        </a:rPr>
                        <a:t>Parameters</a:t>
                      </a:r>
                      <a:endParaRPr sz="1200" b="1" u="none" strike="noStrike" cap="none"/>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4052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Input</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Input shape = (100,4)</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4052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Conv layer</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Conv kernel = (50,2), depth = 8, ReLU activation</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4052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Max Pooling</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Pooling kernel = (3,1)</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4052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Conv layer</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Conv kernel = (10,2), depth = 8, ReLU activation</a:t>
                      </a:r>
                      <a:endParaRPr sz="1200" u="none" strike="noStrike" cap="none">
                        <a:latin typeface="Times New Roman"/>
                        <a:ea typeface="Times New Roman"/>
                        <a:cs typeface="Times New Roman"/>
                        <a:sym typeface="Times New Roman"/>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440525">
                <a:tc>
                  <a:txBody>
                    <a:bodyPr/>
                    <a:lstStyle/>
                    <a:p>
                      <a:pPr marL="0" marR="0" lvl="0" indent="0" algn="ctr" rtl="0">
                        <a:spcBef>
                          <a:spcPts val="0"/>
                        </a:spcBef>
                        <a:spcAft>
                          <a:spcPts val="0"/>
                        </a:spcAft>
                        <a:buNone/>
                      </a:pPr>
                      <a:r>
                        <a:rPr lang="en-GB" sz="1200" u="none" strike="noStrike" cap="none" dirty="0">
                          <a:latin typeface="Times New Roman"/>
                          <a:ea typeface="Times New Roman"/>
                          <a:cs typeface="Times New Roman"/>
                          <a:sym typeface="Times New Roman"/>
                        </a:rPr>
                        <a:t>FC layer</a:t>
                      </a:r>
                      <a:endParaRPr sz="1200" u="none" strike="noStrike" cap="none" dirty="0">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Units = 32, ReLU activation, L2 regularizer</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44052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FC layer</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Units = 8, ReLU activation, L2 regularizer</a:t>
                      </a:r>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r h="440525">
                <a:tc>
                  <a:txBody>
                    <a:bodyPr/>
                    <a:lstStyle/>
                    <a:p>
                      <a:pPr marL="0" marR="0" lvl="0" indent="0" algn="ctr" rtl="0">
                        <a:spcBef>
                          <a:spcPts val="0"/>
                        </a:spcBef>
                        <a:spcAft>
                          <a:spcPts val="0"/>
                        </a:spcAft>
                        <a:buNone/>
                      </a:pPr>
                      <a:r>
                        <a:rPr lang="en-GB" sz="1200" u="none" strike="noStrike" cap="none">
                          <a:latin typeface="Times New Roman"/>
                          <a:ea typeface="Times New Roman"/>
                          <a:cs typeface="Times New Roman"/>
                          <a:sym typeface="Times New Roman"/>
                        </a:rPr>
                        <a:t>Output</a:t>
                      </a:r>
                      <a:endParaRPr sz="1200" u="none" strike="noStrike" cap="none">
                        <a:latin typeface="Arial"/>
                        <a:ea typeface="Arial"/>
                        <a:cs typeface="Arial"/>
                        <a:sym typeface="Arial"/>
                      </a:endParaRPr>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200" u="none" strike="noStrike" cap="none" dirty="0">
                          <a:latin typeface="Times New Roman"/>
                          <a:ea typeface="Times New Roman"/>
                          <a:cs typeface="Times New Roman"/>
                          <a:sym typeface="Times New Roman"/>
                        </a:rPr>
                        <a:t>Units = 2, tanh activation, MSE loss</a:t>
                      </a:r>
                      <a:endParaRPr dirty="0"/>
                    </a:p>
                  </a:txBody>
                  <a:tcPr marL="68575" marR="68575"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281" name="Google Shape;281;p45"/>
          <p:cNvSpPr txBox="1"/>
          <p:nvPr/>
        </p:nvSpPr>
        <p:spPr>
          <a:xfrm>
            <a:off x="4644010" y="571966"/>
            <a:ext cx="583281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b="1">
                <a:solidFill>
                  <a:schemeClr val="dk1"/>
                </a:solidFill>
                <a:latin typeface="Times New Roman"/>
                <a:ea typeface="Times New Roman"/>
                <a:cs typeface="Times New Roman"/>
                <a:sym typeface="Times New Roman"/>
              </a:rPr>
              <a:t>Tab2. CNN architecture and parameters</a:t>
            </a:r>
            <a:endParaRPr sz="1400">
              <a:solidFill>
                <a:schemeClr val="dk1"/>
              </a:solidFill>
              <a:latin typeface="Arial"/>
              <a:ea typeface="Arial"/>
              <a:cs typeface="Arial"/>
              <a:sym typeface="Arial"/>
            </a:endParaRPr>
          </a:p>
        </p:txBody>
      </p:sp>
      <p:pic>
        <p:nvPicPr>
          <p:cNvPr id="282" name="Google Shape;282;p45"/>
          <p:cNvPicPr preferRelativeResize="0"/>
          <p:nvPr/>
        </p:nvPicPr>
        <p:blipFill rotWithShape="1">
          <a:blip r:embed="rId3">
            <a:alphaModFix/>
          </a:blip>
          <a:srcRect/>
          <a:stretch/>
        </p:blipFill>
        <p:spPr>
          <a:xfrm>
            <a:off x="899490" y="725982"/>
            <a:ext cx="2136524" cy="3691535"/>
          </a:xfrm>
          <a:prstGeom prst="rect">
            <a:avLst/>
          </a:prstGeom>
          <a:noFill/>
          <a:ln>
            <a:noFill/>
          </a:ln>
        </p:spPr>
      </p:pic>
      <p:cxnSp>
        <p:nvCxnSpPr>
          <p:cNvPr id="6" name="Straight Connector 5">
            <a:extLst>
              <a:ext uri="{FF2B5EF4-FFF2-40B4-BE49-F238E27FC236}">
                <a16:creationId xmlns:a16="http://schemas.microsoft.com/office/drawing/2014/main" id="{00608793-61F1-3341-900D-79FEDB8FA51D}"/>
              </a:ext>
            </a:extLst>
          </p:cNvPr>
          <p:cNvCxnSpPr>
            <a:cxnSpLocks/>
          </p:cNvCxnSpPr>
          <p:nvPr/>
        </p:nvCxnSpPr>
        <p:spPr>
          <a:xfrm>
            <a:off x="1510749" y="2663687"/>
            <a:ext cx="983974" cy="0"/>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23F82CE-1090-F14D-8FFF-9EB6D9DF9E89}"/>
              </a:ext>
            </a:extLst>
          </p:cNvPr>
          <p:cNvCxnSpPr>
            <a:cxnSpLocks/>
          </p:cNvCxnSpPr>
          <p:nvPr/>
        </p:nvCxnSpPr>
        <p:spPr>
          <a:xfrm>
            <a:off x="1510749" y="1838739"/>
            <a:ext cx="983974" cy="0"/>
          </a:xfrm>
          <a:prstGeom prst="line">
            <a:avLst/>
          </a:prstGeom>
          <a:ln w="38100"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E77D38C1-20DF-664D-98B9-39E0C0A3C5A0}"/>
              </a:ext>
            </a:extLst>
          </p:cNvPr>
          <p:cNvCxnSpPr/>
          <p:nvPr/>
        </p:nvCxnSpPr>
        <p:spPr>
          <a:xfrm>
            <a:off x="2494723" y="1828800"/>
            <a:ext cx="1709529" cy="665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11D50ED-C0F7-FA47-8D45-38CF546564F2}"/>
              </a:ext>
            </a:extLst>
          </p:cNvPr>
          <p:cNvCxnSpPr>
            <a:cxnSpLocks/>
          </p:cNvCxnSpPr>
          <p:nvPr/>
        </p:nvCxnSpPr>
        <p:spPr>
          <a:xfrm flipV="1">
            <a:off x="2494723" y="2494722"/>
            <a:ext cx="1709529" cy="168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40715_Powerpointvorlage_institute">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40715_Powerpointvorlage_institute">
  <a:themeElements>
    <a:clrScheme name="RWTH Farben">
      <a:dk1>
        <a:srgbClr val="000000"/>
      </a:dk1>
      <a:lt1>
        <a:srgbClr val="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TotalTime>
  <Words>2506</Words>
  <Application>Microsoft Macintosh PowerPoint</Application>
  <PresentationFormat>On-screen Show (16:9)</PresentationFormat>
  <Paragraphs>400</Paragraphs>
  <Slides>21</Slides>
  <Notes>21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21</vt:i4>
      </vt:variant>
    </vt:vector>
  </HeadingPairs>
  <TitlesOfParts>
    <vt:vector size="30" baseType="lpstr">
      <vt:lpstr>Times New Roman</vt:lpstr>
      <vt:lpstr>Calibri</vt:lpstr>
      <vt:lpstr>Arial</vt:lpstr>
      <vt:lpstr>Courier New</vt:lpstr>
      <vt:lpstr>Noto Sans Symbols</vt:lpstr>
      <vt:lpstr>Roboto</vt:lpstr>
      <vt:lpstr>Simple Light</vt:lpstr>
      <vt:lpstr>140715_Powerpointvorlage_institute</vt:lpstr>
      <vt:lpstr>140715_Powerpointvorlage_institute</vt:lpstr>
      <vt:lpstr>Project B</vt:lpstr>
      <vt:lpstr>Team Introduction</vt:lpstr>
      <vt:lpstr>Motivation and Aim</vt:lpstr>
      <vt:lpstr>Data Preprocessing - Summary</vt:lpstr>
      <vt:lpstr>Data Preprocessing: Alignment of Numerical and Experimental Data</vt:lpstr>
      <vt:lpstr>Data Preprocessing: Augmentation of Numerical Data</vt:lpstr>
      <vt:lpstr>Neural Network - Summary</vt:lpstr>
      <vt:lpstr>Neural Network: FCN Architecture</vt:lpstr>
      <vt:lpstr>Neural Network: CNN Architecture</vt:lpstr>
      <vt:lpstr>Neural Network: RNN Architecture</vt:lpstr>
      <vt:lpstr>First Run: Train, Validate and Test on Numerical Data (without augmentation)</vt:lpstr>
      <vt:lpstr>Second Run: Train on Augmented Num. Data and Test on Experimental data</vt:lpstr>
      <vt:lpstr>Visualization of GRU predictions on experimental_validation data</vt:lpstr>
      <vt:lpstr>Final Prediction</vt:lpstr>
      <vt:lpstr>Conclusion</vt:lpstr>
      <vt:lpstr>Discussion and Possible Extensions</vt:lpstr>
      <vt:lpstr>Questions?</vt:lpstr>
      <vt:lpstr>Neural Network: Automatic feature engineering</vt:lpstr>
      <vt:lpstr>Neural Network: Losses of Training and Validation for Different Batch Sizes</vt:lpstr>
      <vt:lpstr>Discussion: Possible Experimental Extension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dc:title>
  <cp:lastModifiedBy>Na Young Ahn</cp:lastModifiedBy>
  <cp:revision>25</cp:revision>
  <dcterms:modified xsi:type="dcterms:W3CDTF">2022-01-19T17:16:16Z</dcterms:modified>
</cp:coreProperties>
</file>